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8"/>
  </p:notesMasterIdLst>
  <p:sldIdLst>
    <p:sldId id="382" r:id="rId2"/>
    <p:sldId id="426" r:id="rId3"/>
    <p:sldId id="427" r:id="rId4"/>
    <p:sldId id="430" r:id="rId5"/>
    <p:sldId id="431" r:id="rId6"/>
    <p:sldId id="388" r:id="rId7"/>
    <p:sldId id="413" r:id="rId8"/>
    <p:sldId id="432" r:id="rId9"/>
    <p:sldId id="414" r:id="rId10"/>
    <p:sldId id="415" r:id="rId11"/>
    <p:sldId id="419" r:id="rId12"/>
    <p:sldId id="420" r:id="rId13"/>
    <p:sldId id="416" r:id="rId14"/>
    <p:sldId id="417" r:id="rId15"/>
    <p:sldId id="418" r:id="rId16"/>
    <p:sldId id="424" r:id="rId17"/>
    <p:sldId id="421" r:id="rId18"/>
    <p:sldId id="422" r:id="rId19"/>
    <p:sldId id="423" r:id="rId20"/>
    <p:sldId id="433" r:id="rId21"/>
    <p:sldId id="435" r:id="rId22"/>
    <p:sldId id="436" r:id="rId23"/>
    <p:sldId id="437" r:id="rId24"/>
    <p:sldId id="438" r:id="rId25"/>
    <p:sldId id="439" r:id="rId26"/>
    <p:sldId id="43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4F42"/>
    <a:srgbClr val="4D4D4D"/>
    <a:srgbClr val="2B71B8"/>
    <a:srgbClr val="01518E"/>
    <a:srgbClr val="FBDBFB"/>
    <a:srgbClr val="F9F1DD"/>
    <a:srgbClr val="FBD7D7"/>
    <a:srgbClr val="41A2CD"/>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5" autoAdjust="0"/>
    <p:restoredTop sz="66784" autoAdjust="0"/>
  </p:normalViewPr>
  <p:slideViewPr>
    <p:cSldViewPr snapToGrid="0">
      <p:cViewPr varScale="1">
        <p:scale>
          <a:sx n="76" d="100"/>
          <a:sy n="76" d="100"/>
        </p:scale>
        <p:origin x="212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A4BB8-CD19-44EC-AA8C-534D7C2E62CD}" type="datetimeFigureOut">
              <a:rPr lang="zh-CN" altLang="en-US" smtClean="0"/>
              <a:pPr/>
              <a:t>2022/6/22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9D7D4-BC5B-47D2-AC50-E2945807DE21}" type="slidenum">
              <a:rPr lang="zh-CN" altLang="en-US" smtClean="0"/>
              <a:pPr/>
              <a:t>‹#›</a:t>
            </a:fld>
            <a:endParaRPr lang="zh-CN" altLang="en-US"/>
          </a:p>
        </p:txBody>
      </p:sp>
    </p:spTree>
    <p:extLst>
      <p:ext uri="{BB962C8B-B14F-4D97-AF65-F5344CB8AC3E}">
        <p14:creationId xmlns:p14="http://schemas.microsoft.com/office/powerpoint/2010/main" val="40949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defTabSz="906445">
              <a:defRPr/>
            </a:pPr>
            <a:fld id="{1852E833-5B99-4EB9-9106-45F6E37052D5}" type="slidenum">
              <a:rPr lang="zh-CN" altLang="en-US">
                <a:solidFill>
                  <a:prstClr val="black"/>
                </a:solidFill>
                <a:latin typeface="等线" panose="02010600030101010101" charset="-122"/>
                <a:ea typeface="等线" panose="02010600030101010101" charset="-122"/>
              </a:rPr>
              <a:pPr defTabSz="906445">
                <a:defRPr/>
              </a:pPr>
              <a:t>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17768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10</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21585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410505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12</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603729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22380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73971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914323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97175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17</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69485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18</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257478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19</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80697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32780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6558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21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920076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22</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92828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23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36769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24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878799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25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418523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06445">
              <a:defRPr/>
            </a:pPr>
            <a:fld id="{1852E833-5B99-4EB9-9106-45F6E37052D5}" type="slidenum">
              <a:rPr lang="zh-CN" altLang="en-US">
                <a:solidFill>
                  <a:prstClr val="black"/>
                </a:solidFill>
                <a:latin typeface="等线" panose="02010600030101010101" charset="-122"/>
                <a:ea typeface="等线" panose="02010600030101010101" charset="-122"/>
              </a:rPr>
              <a:pPr defTabSz="906445">
                <a:defRPr/>
              </a:pPr>
              <a:t>26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876560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54473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37612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79221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90111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7</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03083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3057329C-6CAF-4AAC-B75D-9E8EC8E72AD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45253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CN" dirty="0"/>
          </a:p>
        </p:txBody>
      </p:sp>
      <p:sp>
        <p:nvSpPr>
          <p:cNvPr id="4" name="灯片编号占位符 3"/>
          <p:cNvSpPr>
            <a:spLocks noGrp="1"/>
          </p:cNvSpPr>
          <p:nvPr>
            <p:ph type="sldNum" sz="quarter" idx="5"/>
          </p:nvPr>
        </p:nvSpPr>
        <p:spPr/>
        <p:txBody>
          <a:bodyPr/>
          <a:lstStyle/>
          <a:p>
            <a:pPr defTabSz="905815">
              <a:defRPr/>
            </a:pPr>
            <a:fld id="{3057329C-6CAF-4AAC-B75D-9E8EC8E72ADA}" type="slidenum">
              <a:rPr lang="zh-CN" altLang="en-US">
                <a:solidFill>
                  <a:prstClr val="black"/>
                </a:solidFill>
                <a:latin typeface="等线" panose="02010600030101010101" charset="-122"/>
                <a:ea typeface="等线" panose="02010600030101010101" charset="-122"/>
              </a:rPr>
              <a:pPr defTabSz="905815">
                <a:defRPr/>
              </a:pPr>
              <a:t>9</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69426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166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680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4"/>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660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9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1" y="12"/>
            <a:ext cx="1023209" cy="1119673"/>
          </a:xfrm>
          <a:prstGeom prst="rect">
            <a:avLst/>
          </a:prstGeom>
        </p:spPr>
      </p:pic>
    </p:spTree>
    <p:extLst>
      <p:ext uri="{BB962C8B-B14F-4D97-AF65-F5344CB8AC3E}">
        <p14:creationId xmlns:p14="http://schemas.microsoft.com/office/powerpoint/2010/main" val="23720107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21"/>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cstate="print"/>
          <a:stretch>
            <a:fillRect/>
          </a:stretch>
        </p:blipFill>
        <p:spPr>
          <a:xfrm>
            <a:off x="0" y="2"/>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3" y="1543061"/>
            <a:ext cx="10752667" cy="3600451"/>
          </a:xfrm>
          <a:prstGeom prst="rect">
            <a:avLst/>
          </a:prstGeom>
        </p:spPr>
        <p:txBody>
          <a:bodyPr/>
          <a:lstStyle>
            <a:lvl1pPr>
              <a:defRPr b="1">
                <a:solidFill>
                  <a:srgbClr val="00478B"/>
                </a:solidFill>
                <a:latin typeface="微软雅黑" panose="020B0503020204020204" pitchFamily="34" charset="-122"/>
                <a:ea typeface="微软雅黑" panose="020B0503020204020204" pitchFamily="34" charset="-122"/>
              </a:defRPr>
            </a:lvl1pPr>
            <a:lvl2pPr>
              <a:defRPr b="1">
                <a:solidFill>
                  <a:schemeClr val="tx1"/>
                </a:solidFill>
                <a:latin typeface="微软雅黑" panose="020B0503020204020204" pitchFamily="34" charset="-122"/>
                <a:ea typeface="微软雅黑" panose="020B0503020204020204" pitchFamily="34" charset="-122"/>
              </a:defRPr>
            </a:lvl2pPr>
            <a:lvl3pPr>
              <a:defRPr b="1">
                <a:solidFill>
                  <a:schemeClr val="tx1"/>
                </a:solidFill>
                <a:latin typeface="微软雅黑" panose="020B0503020204020204" pitchFamily="34" charset="-122"/>
                <a:ea typeface="微软雅黑" panose="020B0503020204020204" pitchFamily="34" charset="-122"/>
              </a:defRPr>
            </a:lvl3pPr>
            <a:lvl4pPr>
              <a:defRPr b="1">
                <a:solidFill>
                  <a:schemeClr val="tx1"/>
                </a:solidFill>
                <a:latin typeface="微软雅黑" panose="020B0503020204020204" pitchFamily="34" charset="-122"/>
                <a:ea typeface="微软雅黑" panose="020B0503020204020204" pitchFamily="34" charset="-122"/>
              </a:defRPr>
            </a:lvl4pPr>
            <a:lvl5pPr>
              <a:defRPr b="1">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p:cNvSpPr>
            <a:spLocks noGrp="1"/>
          </p:cNvSpPr>
          <p:nvPr>
            <p:ph type="sldNum" sz="quarter" idx="14"/>
          </p:nvPr>
        </p:nvSpPr>
        <p:spPr>
          <a:xfrm>
            <a:off x="8737600" y="6423032"/>
            <a:ext cx="2844800" cy="365125"/>
          </a:xfrm>
          <a:prstGeom prst="rect">
            <a:avLst/>
          </a:prstGeom>
        </p:spPr>
        <p:txBody>
          <a:bodyPr vert="horz" wrap="square" lIns="91434" tIns="45718" rIns="91434" bIns="45718" numCol="1" anchor="t" anchorCtr="0" compatLnSpc="1"/>
          <a:lstStyle>
            <a:lvl1pPr algn="r" eaLnBrk="1" hangingPunct="1">
              <a:defRPr sz="1900">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5790EB89-D834-4F60-B25E-8A0EE23596D8}" type="slidenum">
              <a:rPr kumimoji="0" lang="zh-CN"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4"/>
          <p:cNvSpPr>
            <a:spLocks noGrp="1" noChangeArrowheads="1"/>
          </p:cNvSpPr>
          <p:nvPr>
            <p:ph type="dt" sz="half" idx="15"/>
          </p:nvPr>
        </p:nvSpPr>
        <p:spPr>
          <a:xfrm>
            <a:off x="609600" y="6381749"/>
            <a:ext cx="2844800" cy="476251"/>
          </a:xfrm>
          <a:prstGeom prst="rect">
            <a:avLst/>
          </a:prstGeom>
        </p:spPr>
        <p:txBody>
          <a:bodyPr/>
          <a:lstStyle>
            <a:lvl1pPr algn="l" eaLnBrk="1" fontAlgn="auto" hangingPunct="1">
              <a:spcBef>
                <a:spcPts val="0"/>
              </a:spcBef>
              <a:spcAft>
                <a:spcPts val="0"/>
              </a:spcAft>
              <a:defRPr sz="1900" b="1">
                <a:solidFill>
                  <a:srgbClr val="00478B"/>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endParaRPr kumimoji="0" lang="en-US" altLang="zh-CN" sz="1900" b="1" i="0" u="none" strike="noStrike" kern="1200" cap="none" spc="0" normalizeH="0" baseline="0" noProof="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5"/>
          <p:cNvSpPr>
            <a:spLocks noGrp="1" noChangeArrowheads="1"/>
          </p:cNvSpPr>
          <p:nvPr>
            <p:ph type="ftr" sz="quarter" idx="16"/>
          </p:nvPr>
        </p:nvSpPr>
        <p:spPr>
          <a:xfrm>
            <a:off x="4165600" y="6381749"/>
            <a:ext cx="3860800" cy="476251"/>
          </a:xfrm>
          <a:prstGeom prst="rect">
            <a:avLst/>
          </a:prstGeom>
        </p:spPr>
        <p:txBody>
          <a:bodyPr vert="horz" wrap="square" lIns="91434" tIns="45718" rIns="91434" bIns="45718" numCol="1" anchor="t" anchorCtr="0" compatLnSpc="1"/>
          <a:lstStyle>
            <a:lvl1pPr eaLnBrk="1" hangingPunct="1">
              <a:defRPr sz="1900" b="1">
                <a:solidFill>
                  <a:srgbClr val="00478B"/>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fld id="{0EEF8363-2540-40A1-ABD1-54B87DFC0FCB}" type="slidenum">
              <a:rPr kumimoji="0" lang="en-US" altLang="zh-CN" sz="1900" b="1" i="0" u="none" strike="noStrike" kern="1200" cap="none" spc="0" normalizeH="0" baseline="0" noProof="0" smtClean="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ctr" defTabSz="342265" rtl="0" eaLnBrk="1" fontAlgn="auto" latinLnBrk="0" hangingPunct="1">
                <a:lnSpc>
                  <a:spcPct val="100000"/>
                </a:lnSpc>
                <a:spcBef>
                  <a:spcPts val="0"/>
                </a:spcBef>
                <a:spcAft>
                  <a:spcPts val="0"/>
                </a:spcAft>
                <a:buClrTx/>
                <a:buSzTx/>
                <a:buFontTx/>
                <a:buNone/>
                <a:tabLst/>
                <a:defRPr/>
              </a:pPr>
              <a:t>‹#›</a:t>
            </a:fld>
            <a:endParaRPr kumimoji="0" lang="en-US" altLang="zh-CN" sz="1900" b="1" i="0" u="none" strike="noStrike" kern="1200" cap="none" spc="0" normalizeH="0" baseline="0" noProof="0">
              <a:ln>
                <a:noFill/>
              </a:ln>
              <a:solidFill>
                <a:srgbClr val="00478B"/>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13627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342265" rtl="0" eaLnBrk="1" fontAlgn="auto" latinLnBrk="0" hangingPunct="1">
              <a:lnSpc>
                <a:spcPct val="100000"/>
              </a:lnSpc>
              <a:spcBef>
                <a:spcPts val="0"/>
              </a:spcBef>
              <a:spcAft>
                <a:spcPts val="0"/>
              </a:spcAft>
              <a:buClrTx/>
              <a:buSzTx/>
              <a:buFontTx/>
              <a:buNone/>
              <a:tabLst/>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342265" rtl="0" eaLnBrk="1" fontAlgn="auto" latinLnBrk="0" hangingPunct="1">
              <a:lnSpc>
                <a:spcPct val="100000"/>
              </a:lnSpc>
              <a:spcBef>
                <a:spcPts val="0"/>
              </a:spcBef>
              <a:spcAft>
                <a:spcPts val="0"/>
              </a:spcAft>
              <a:buClrTx/>
              <a:buSzTx/>
              <a:buFontTx/>
              <a:buNone/>
              <a:tabLst/>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12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0" y="7"/>
            <a:ext cx="1023209" cy="1119673"/>
          </a:xfrm>
          <a:prstGeom prst="rect">
            <a:avLst/>
          </a:prstGeom>
        </p:spPr>
      </p:pic>
    </p:spTree>
    <p:extLst>
      <p:ext uri="{BB962C8B-B14F-4D97-AF65-F5344CB8AC3E}">
        <p14:creationId xmlns:p14="http://schemas.microsoft.com/office/powerpoint/2010/main" val="1246845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srcRect/>
          <a:stretch>
            <a:fillRect/>
          </a:stretch>
        </p:blipFill>
        <p:spPr bwMode="auto">
          <a:xfrm>
            <a:off x="1" y="6301317"/>
            <a:ext cx="12189179" cy="584200"/>
          </a:xfrm>
          <a:prstGeom prst="rect">
            <a:avLst/>
          </a:prstGeom>
          <a:noFill/>
          <a:ln w="9525">
            <a:noFill/>
            <a:miter lim="800000"/>
            <a:headEnd/>
            <a:tailEnd/>
          </a:ln>
        </p:spPr>
      </p:pic>
      <p:pic>
        <p:nvPicPr>
          <p:cNvPr id="6" name="Picture 3" descr="logo"/>
          <p:cNvPicPr>
            <a:picLocks noChangeAspect="1" noChangeArrowheads="1"/>
          </p:cNvPicPr>
          <p:nvPr userDrawn="1"/>
        </p:nvPicPr>
        <p:blipFill>
          <a:blip r:embed="rId3" cstate="print"/>
          <a:srcRect/>
          <a:stretch>
            <a:fillRect/>
          </a:stretch>
        </p:blipFill>
        <p:spPr bwMode="auto">
          <a:xfrm>
            <a:off x="11071583" y="160867"/>
            <a:ext cx="1021644" cy="721784"/>
          </a:xfrm>
          <a:prstGeom prst="rect">
            <a:avLst/>
          </a:prstGeom>
          <a:noFill/>
          <a:ln w="9525">
            <a:noFill/>
            <a:miter lim="800000"/>
            <a:headEnd/>
            <a:tailEnd/>
          </a:ln>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07A3075A-DB2B-49B4-A2B7-154D1AA8959B}"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338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01317"/>
            <a:ext cx="1218917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71583" y="160867"/>
            <a:ext cx="1021644" cy="72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FB5005DD-E773-4F5A-9340-A864BD633294}"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85602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rcRect l="28883"/>
          <a:stretch>
            <a:fillRect/>
          </a:stretch>
        </p:blipFill>
        <p:spPr bwMode="auto">
          <a:xfrm>
            <a:off x="-35984" y="0"/>
            <a:ext cx="122279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202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10" name="矩形 9"/>
          <p:cNvSpPr/>
          <p:nvPr userDrawn="1"/>
        </p:nvSpPr>
        <p:spPr>
          <a:xfrm>
            <a:off x="0" y="1"/>
            <a:ext cx="12192000" cy="96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2060"/>
              </a:solidFill>
              <a:effectLst/>
              <a:uLnTx/>
              <a:uFillTx/>
              <a:latin typeface="Calibri"/>
              <a:ea typeface="宋体" panose="02010600030101010101" pitchFamily="2" charset="-122"/>
              <a:cs typeface="+mn-cs"/>
            </a:endParaRPr>
          </a:p>
        </p:txBody>
      </p:sp>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灯片编号占位符 6"/>
          <p:cNvSpPr>
            <a:spLocks noGrp="1"/>
          </p:cNvSpPr>
          <p:nvPr>
            <p:ph type="sldNum" sz="quarter" idx="12"/>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6D88E112-9C7D-491C-BCD1-B6E51E46212D}"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12" name="Picture 2"/>
          <p:cNvPicPr>
            <a:picLocks noChangeAspect="1" noChangeArrowheads="1"/>
          </p:cNvPicPr>
          <p:nvPr userDrawn="1"/>
        </p:nvPicPr>
        <p:blipFill>
          <a:blip r:embed="rId2" cstate="print"/>
          <a:srcRect/>
          <a:stretch>
            <a:fillRect/>
          </a:stretch>
        </p:blipFill>
        <p:spPr bwMode="auto">
          <a:xfrm>
            <a:off x="7" y="6301317"/>
            <a:ext cx="121877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srcRect/>
          <a:stretch>
            <a:fillRect/>
          </a:stretch>
        </p:blipFill>
        <p:spPr bwMode="auto">
          <a:xfrm>
            <a:off x="11280581" y="161856"/>
            <a:ext cx="81285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93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7551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216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514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8" name="Footer Placeholder 7"/>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846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4" name="Footer Placeholder 3"/>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624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3" name="Footer Placeholder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970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931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423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tabLst/>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342265" rtl="0" eaLnBrk="1" fontAlgn="auto" latinLnBrk="0" hangingPunct="1">
                <a:lnSpc>
                  <a:spcPct val="100000"/>
                </a:lnSpc>
                <a:spcBef>
                  <a:spcPts val="0"/>
                </a:spcBef>
                <a:spcAft>
                  <a:spcPts val="0"/>
                </a:spcAft>
                <a:buClrTx/>
                <a:buSzTx/>
                <a:buFontTx/>
                <a:buNone/>
                <a:tabLst/>
                <a:defRPr/>
              </a:pPr>
              <a:t>2022/6/22</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tabLst/>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342265"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9" name="矩形 8"/>
          <p:cNvSpPr/>
          <p:nvPr userDrawn="1"/>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10" name="矩形 9"/>
          <p:cNvSpPr/>
          <p:nvPr userDrawn="1"/>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11" name="矩形 10"/>
          <p:cNvSpPr/>
          <p:nvPr userDrawn="1"/>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12" name="矩形 11"/>
          <p:cNvSpPr/>
          <p:nvPr userDrawn="1"/>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sp>
        <p:nvSpPr>
          <p:cNvPr id="13" name="矩形 12"/>
          <p:cNvSpPr/>
          <p:nvPr userDrawn="1"/>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Calibri"/>
              <a:ea typeface="等线" panose="02010600030101010101" charset="-122"/>
              <a:cs typeface="+mn-cs"/>
            </a:endParaRPr>
          </a:p>
        </p:txBody>
      </p:sp>
      <p:pic>
        <p:nvPicPr>
          <p:cNvPr id="15" name="图片 14"/>
          <p:cNvPicPr>
            <a:picLocks noChangeAspect="1"/>
          </p:cNvPicPr>
          <p:nvPr userDrawn="1"/>
        </p:nvPicPr>
        <p:blipFill rotWithShape="1">
          <a:blip r:embed="rId20" cstate="print">
            <a:extLst>
              <a:ext uri="{28A0092B-C50C-407E-A947-70E740481C1C}">
                <a14:useLocalDpi xmlns:a14="http://schemas.microsoft.com/office/drawing/2010/main" val="0"/>
              </a:ext>
            </a:extLst>
          </a:blip>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2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Tree>
    <p:extLst>
      <p:ext uri="{BB962C8B-B14F-4D97-AF65-F5344CB8AC3E}">
        <p14:creationId xmlns:p14="http://schemas.microsoft.com/office/powerpoint/2010/main" val="36762453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11.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notesSlide" Target="../notesSlides/notesSlide15.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2.jpeg"/><Relationship Id="rId9"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2" name="文本框 1"/>
          <p:cNvSpPr txBox="1"/>
          <p:nvPr/>
        </p:nvSpPr>
        <p:spPr>
          <a:xfrm>
            <a:off x="0" y="2108641"/>
            <a:ext cx="12192000" cy="1446550"/>
          </a:xfrm>
          <a:prstGeom prst="rect">
            <a:avLst/>
          </a:prstGeom>
          <a:noFill/>
        </p:spPr>
        <p:txBody>
          <a:bodyPr wrap="square" rtlCol="0">
            <a:spAutoFit/>
          </a:bodyPr>
          <a:lstStyle/>
          <a:p>
            <a:pPr algn="ctr"/>
            <a:r>
              <a:rPr lang="zh-CN" altLang="en-US" sz="4400" b="1" spc="300" dirty="0">
                <a:solidFill>
                  <a:srgbClr val="01518E"/>
                </a:solidFill>
                <a:latin typeface="微软雅黑" panose="020B0503020204020204" pitchFamily="34" charset="-122"/>
                <a:ea typeface="微软雅黑" panose="020B0503020204020204" pitchFamily="34" charset="-122"/>
              </a:rPr>
              <a:t>动力系统在线状态监测与故障诊断平台</a:t>
            </a:r>
            <a:endParaRPr lang="en-US" altLang="zh-CN" sz="4400" b="1" spc="300" dirty="0">
              <a:solidFill>
                <a:srgbClr val="01518E"/>
              </a:solidFill>
              <a:latin typeface="微软雅黑" panose="020B0503020204020204" pitchFamily="34" charset="-122"/>
              <a:ea typeface="微软雅黑" panose="020B0503020204020204" pitchFamily="34" charset="-122"/>
            </a:endParaRPr>
          </a:p>
          <a:p>
            <a:pPr algn="ctr"/>
            <a:r>
              <a:rPr lang="zh-CN" altLang="en-US" sz="4400" b="1" spc="300" dirty="0">
                <a:solidFill>
                  <a:srgbClr val="01518E"/>
                </a:solidFill>
                <a:latin typeface="微软雅黑" panose="020B0503020204020204" pitchFamily="34" charset="-122"/>
                <a:ea typeface="微软雅黑" panose="020B0503020204020204" pitchFamily="34" charset="-122"/>
              </a:rPr>
              <a:t>项目介绍</a:t>
            </a:r>
            <a:endParaRPr lang="zh-CN" altLang="en-US" sz="4400" b="1" spc="3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85E41DBA-AC0E-47EF-8073-5B292A82BDB1}"/>
              </a:ext>
            </a:extLst>
          </p:cNvPr>
          <p:cNvSpPr txBox="1"/>
          <p:nvPr/>
        </p:nvSpPr>
        <p:spPr>
          <a:xfrm>
            <a:off x="4449205" y="4388727"/>
            <a:ext cx="3293590" cy="587340"/>
          </a:xfrm>
          <a:prstGeom prst="rect">
            <a:avLst/>
          </a:prstGeom>
          <a:noFill/>
        </p:spPr>
        <p:txBody>
          <a:bodyPr wrap="square" rtlCol="0">
            <a:spAutoFit/>
          </a:bodyPr>
          <a:lstStyle/>
          <a:p>
            <a:pPr lvl="0" algn="ctr" defTabSz="913765">
              <a:lnSpc>
                <a:spcPct val="150000"/>
              </a:lnSpc>
              <a:defRPr/>
            </a:pPr>
            <a:r>
              <a:rPr lang="en-US" altLang="zh-CN"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月</a:t>
            </a:r>
            <a:endParaRPr lang="zh-CN" altLang="en-US" sz="24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474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6" name="矩形 5">
            <a:extLst>
              <a:ext uri="{FF2B5EF4-FFF2-40B4-BE49-F238E27FC236}">
                <a16:creationId xmlns:a16="http://schemas.microsoft.com/office/drawing/2014/main" id="{EA23766F-DD89-4AD0-8ADF-3E0757E45D97}"/>
              </a:ext>
            </a:extLst>
          </p:cNvPr>
          <p:cNvSpPr/>
          <p:nvPr/>
        </p:nvSpPr>
        <p:spPr>
          <a:xfrm>
            <a:off x="560083" y="2091809"/>
            <a:ext cx="7162741" cy="3908762"/>
          </a:xfrm>
          <a:prstGeom prst="rect">
            <a:avLst/>
          </a:prstGeom>
        </p:spPr>
        <p:txBody>
          <a:bodyPr wrap="square">
            <a:spAutoFit/>
          </a:bodyPr>
          <a:lstStyle/>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能够实现监测数据的</a:t>
            </a:r>
            <a:r>
              <a:rPr lang="zh-CN" altLang="zh-CN" sz="2000" b="1" dirty="0">
                <a:solidFill>
                  <a:srgbClr val="F84F42"/>
                </a:solidFill>
                <a:latin typeface="微软雅黑" panose="020B0503020204020204" pitchFamily="34" charset="-122"/>
                <a:ea typeface="微软雅黑" panose="020B0503020204020204" pitchFamily="34" charset="-122"/>
              </a:rPr>
              <a:t>预处理</a:t>
            </a:r>
            <a:r>
              <a:rPr lang="zh-CN" altLang="zh-CN" sz="2000" b="1" dirty="0">
                <a:solidFill>
                  <a:srgbClr val="4D4D4D"/>
                </a:solidFill>
                <a:latin typeface="微软雅黑" panose="020B0503020204020204" pitchFamily="34" charset="-122"/>
                <a:ea typeface="微软雅黑" panose="020B0503020204020204" pitchFamily="34" charset="-122"/>
              </a:rPr>
              <a:t>、</a:t>
            </a:r>
            <a:r>
              <a:rPr lang="zh-CN" altLang="zh-CN" sz="2000" b="1" dirty="0">
                <a:solidFill>
                  <a:srgbClr val="F84F42"/>
                </a:solidFill>
                <a:latin typeface="微软雅黑" panose="020B0503020204020204" pitchFamily="34" charset="-122"/>
                <a:ea typeface="微软雅黑" panose="020B0503020204020204" pitchFamily="34" charset="-122"/>
              </a:rPr>
              <a:t>二次处理</a:t>
            </a:r>
            <a:r>
              <a:rPr lang="zh-CN" altLang="zh-CN" sz="2000" b="1" dirty="0">
                <a:solidFill>
                  <a:srgbClr val="4D4D4D"/>
                </a:solidFill>
                <a:latin typeface="微软雅黑" panose="020B0503020204020204" pitchFamily="34" charset="-122"/>
                <a:ea typeface="微软雅黑" panose="020B0503020204020204" pitchFamily="34" charset="-122"/>
              </a:rPr>
              <a:t>、</a:t>
            </a:r>
            <a:r>
              <a:rPr lang="zh-CN" altLang="zh-CN" sz="2000" b="1" dirty="0">
                <a:solidFill>
                  <a:srgbClr val="F84F42"/>
                </a:solidFill>
                <a:latin typeface="微软雅黑" panose="020B0503020204020204" pitchFamily="34" charset="-122"/>
                <a:ea typeface="微软雅黑" panose="020B0503020204020204" pitchFamily="34" charset="-122"/>
              </a:rPr>
              <a:t>数据存储</a:t>
            </a:r>
            <a:r>
              <a:rPr lang="zh-CN" altLang="zh-CN" sz="2000" b="1" dirty="0">
                <a:solidFill>
                  <a:srgbClr val="4D4D4D"/>
                </a:solidFill>
                <a:latin typeface="微软雅黑" panose="020B0503020204020204" pitchFamily="34" charset="-122"/>
                <a:ea typeface="微软雅黑" panose="020B0503020204020204" pitchFamily="34" charset="-122"/>
              </a:rPr>
              <a:t>以及</a:t>
            </a:r>
            <a:r>
              <a:rPr lang="zh-CN" altLang="zh-CN" sz="2000" b="1" dirty="0">
                <a:solidFill>
                  <a:srgbClr val="F84F42"/>
                </a:solidFill>
                <a:latin typeface="微软雅黑" panose="020B0503020204020204" pitchFamily="34" charset="-122"/>
                <a:ea typeface="微软雅黑" panose="020B0503020204020204" pitchFamily="34" charset="-122"/>
              </a:rPr>
              <a:t>自动备份</a:t>
            </a:r>
            <a:r>
              <a:rPr lang="zh-CN" altLang="zh-CN" sz="2000" b="1" dirty="0">
                <a:solidFill>
                  <a:srgbClr val="4D4D4D"/>
                </a:solidFill>
                <a:latin typeface="微软雅黑" panose="020B0503020204020204" pitchFamily="34" charset="-122"/>
                <a:ea typeface="微软雅黑" panose="020B0503020204020204" pitchFamily="34" charset="-122"/>
              </a:rPr>
              <a:t>；</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能够实现对数据采集和传输的自动控制和人工干预控制；</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具有相应的</a:t>
            </a:r>
            <a:r>
              <a:rPr lang="zh-CN" altLang="zh-CN" sz="2000" b="1" dirty="0">
                <a:solidFill>
                  <a:srgbClr val="F84F42"/>
                </a:solidFill>
                <a:latin typeface="微软雅黑" panose="020B0503020204020204" pitchFamily="34" charset="-122"/>
                <a:ea typeface="微软雅黑" panose="020B0503020204020204" pitchFamily="34" charset="-122"/>
              </a:rPr>
              <a:t>软硬件安全机制</a:t>
            </a:r>
            <a:r>
              <a:rPr lang="zh-CN" altLang="zh-CN" sz="2000" b="1" dirty="0">
                <a:solidFill>
                  <a:srgbClr val="4D4D4D"/>
                </a:solidFill>
                <a:latin typeface="微软雅黑" panose="020B0503020204020204" pitchFamily="34" charset="-122"/>
                <a:ea typeface="微软雅黑" panose="020B0503020204020204" pitchFamily="34" charset="-122"/>
              </a:rPr>
              <a:t>，保证数据安全，防止数据丢失或者人为恶意破坏、盗用。</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对监测数据、监测设备信息和检测信息等有关数据进行</a:t>
            </a:r>
            <a:r>
              <a:rPr lang="zh-CN" altLang="zh-CN" sz="2000" b="1" dirty="0">
                <a:solidFill>
                  <a:srgbClr val="F84F42"/>
                </a:solidFill>
                <a:latin typeface="微软雅黑" panose="020B0503020204020204" pitchFamily="34" charset="-122"/>
                <a:ea typeface="微软雅黑" panose="020B0503020204020204" pitchFamily="34" charset="-122"/>
              </a:rPr>
              <a:t>分布式</a:t>
            </a:r>
            <a:r>
              <a:rPr lang="zh-CN" altLang="zh-CN" sz="2000" b="1" dirty="0">
                <a:solidFill>
                  <a:srgbClr val="4D4D4D"/>
                </a:solidFill>
                <a:latin typeface="微软雅黑" panose="020B0503020204020204" pitchFamily="34" charset="-122"/>
                <a:ea typeface="微软雅黑" panose="020B0503020204020204" pitchFamily="34" charset="-122"/>
              </a:rPr>
              <a:t>存储与管理；</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系统具有数据</a:t>
            </a:r>
            <a:r>
              <a:rPr lang="zh-CN" altLang="zh-CN" sz="2000" b="1" dirty="0">
                <a:solidFill>
                  <a:srgbClr val="F84F42"/>
                </a:solidFill>
                <a:latin typeface="微软雅黑" panose="020B0503020204020204" pitchFamily="34" charset="-122"/>
                <a:ea typeface="微软雅黑" panose="020B0503020204020204" pitchFamily="34" charset="-122"/>
              </a:rPr>
              <a:t>备份和恢复</a:t>
            </a:r>
            <a:r>
              <a:rPr lang="zh-CN" altLang="zh-CN" sz="2000" b="1" dirty="0">
                <a:solidFill>
                  <a:srgbClr val="4D4D4D"/>
                </a:solidFill>
                <a:latin typeface="微软雅黑" panose="020B0503020204020204" pitchFamily="34" charset="-122"/>
                <a:ea typeface="微软雅黑" panose="020B0503020204020204" pitchFamily="34" charset="-122"/>
              </a:rPr>
              <a:t>功能；</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系统应该具有</a:t>
            </a:r>
            <a:r>
              <a:rPr lang="zh-CN" altLang="zh-CN" sz="2000" b="1" dirty="0">
                <a:solidFill>
                  <a:srgbClr val="F84F42"/>
                </a:solidFill>
                <a:latin typeface="微软雅黑" panose="020B0503020204020204" pitchFamily="34" charset="-122"/>
                <a:ea typeface="微软雅黑" panose="020B0503020204020204" pitchFamily="34" charset="-122"/>
              </a:rPr>
              <a:t>数据转换</a:t>
            </a:r>
            <a:r>
              <a:rPr lang="zh-CN" altLang="zh-CN" sz="2000" b="1" dirty="0">
                <a:solidFill>
                  <a:srgbClr val="4D4D4D"/>
                </a:solidFill>
                <a:latin typeface="微软雅黑" panose="020B0503020204020204" pitchFamily="34" charset="-122"/>
                <a:ea typeface="微软雅黑" panose="020B0503020204020204" pitchFamily="34" charset="-122"/>
              </a:rPr>
              <a:t>功能，为设备异常检测与故障诊断平台提供各种格式的数据；</a:t>
            </a: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能够实现海量数据</a:t>
            </a:r>
            <a:r>
              <a:rPr lang="zh-CN" altLang="zh-CN" sz="2000" b="1" dirty="0">
                <a:solidFill>
                  <a:srgbClr val="F84F42"/>
                </a:solidFill>
                <a:latin typeface="微软雅黑" panose="020B0503020204020204" pitchFamily="34" charset="-122"/>
                <a:ea typeface="微软雅黑" panose="020B0503020204020204" pitchFamily="34" charset="-122"/>
              </a:rPr>
              <a:t>快速检索</a:t>
            </a:r>
            <a:r>
              <a:rPr lang="zh-CN" altLang="zh-CN" sz="2000" b="1" dirty="0">
                <a:solidFill>
                  <a:srgbClr val="4D4D4D"/>
                </a:solidFill>
                <a:latin typeface="微软雅黑" panose="020B0503020204020204" pitchFamily="34" charset="-122"/>
                <a:ea typeface="微软雅黑" panose="020B0503020204020204" pitchFamily="34" charset="-122"/>
              </a:rPr>
              <a:t>的功能。</a:t>
            </a:r>
          </a:p>
        </p:txBody>
      </p:sp>
      <p:pic>
        <p:nvPicPr>
          <p:cNvPr id="5" name="图片 4">
            <a:extLst>
              <a:ext uri="{FF2B5EF4-FFF2-40B4-BE49-F238E27FC236}">
                <a16:creationId xmlns:a16="http://schemas.microsoft.com/office/drawing/2014/main" id="{796595D6-52A9-4679-82B5-8ACFDDC4E554}"/>
              </a:ext>
            </a:extLst>
          </p:cNvPr>
          <p:cNvPicPr>
            <a:picLocks noChangeAspect="1"/>
          </p:cNvPicPr>
          <p:nvPr/>
        </p:nvPicPr>
        <p:blipFill>
          <a:blip r:embed="rId6"/>
          <a:stretch>
            <a:fillRect/>
          </a:stretch>
        </p:blipFill>
        <p:spPr>
          <a:xfrm>
            <a:off x="8210428" y="1773614"/>
            <a:ext cx="3254929" cy="4052705"/>
          </a:xfrm>
          <a:prstGeom prst="rect">
            <a:avLst/>
          </a:prstGeom>
        </p:spPr>
      </p:pic>
      <p:sp>
        <p:nvSpPr>
          <p:cNvPr id="10" name="矩形 9">
            <a:extLst>
              <a:ext uri="{FF2B5EF4-FFF2-40B4-BE49-F238E27FC236}">
                <a16:creationId xmlns:a16="http://schemas.microsoft.com/office/drawing/2014/main" id="{19122B82-717C-426D-AA2A-569F2B36FBCD}"/>
              </a:ext>
            </a:extLst>
          </p:cNvPr>
          <p:cNvSpPr/>
          <p:nvPr/>
        </p:nvSpPr>
        <p:spPr>
          <a:xfrm>
            <a:off x="369583" y="1467517"/>
            <a:ext cx="4839786"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动力设备数据处理与存储子系统</a:t>
            </a:r>
          </a:p>
        </p:txBody>
      </p:sp>
    </p:spTree>
    <p:extLst>
      <p:ext uri="{BB962C8B-B14F-4D97-AF65-F5344CB8AC3E}">
        <p14:creationId xmlns:p14="http://schemas.microsoft.com/office/powerpoint/2010/main" val="39169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3" name="矩形 2">
            <a:extLst>
              <a:ext uri="{FF2B5EF4-FFF2-40B4-BE49-F238E27FC236}">
                <a16:creationId xmlns:a16="http://schemas.microsoft.com/office/drawing/2014/main" id="{B9412E2A-451F-4D9D-8474-57BB9401C014}"/>
              </a:ext>
            </a:extLst>
          </p:cNvPr>
          <p:cNvSpPr/>
          <p:nvPr/>
        </p:nvSpPr>
        <p:spPr>
          <a:xfrm>
            <a:off x="368899" y="1281095"/>
            <a:ext cx="2236510" cy="400110"/>
          </a:xfrm>
          <a:prstGeom prst="rect">
            <a:avLst/>
          </a:prstGeom>
        </p:spPr>
        <p:txBody>
          <a:bodyPr wrap="none">
            <a:spAutoFit/>
          </a:bodyPr>
          <a:lstStyle/>
          <a:p>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数据处理子系统：</a:t>
            </a:r>
            <a:endParaRPr lang="zh-CN" altLang="en-US" sz="2000" b="1" dirty="0">
              <a:solidFill>
                <a:srgbClr val="2B71B8"/>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A3544631-F858-4CC1-9DE5-47FA39AD78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矩形 15">
            <a:extLst>
              <a:ext uri="{FF2B5EF4-FFF2-40B4-BE49-F238E27FC236}">
                <a16:creationId xmlns:a16="http://schemas.microsoft.com/office/drawing/2014/main" id="{0C3D1B6B-8046-425D-831D-9102CED473B5}"/>
              </a:ext>
            </a:extLst>
          </p:cNvPr>
          <p:cNvSpPr/>
          <p:nvPr/>
        </p:nvSpPr>
        <p:spPr>
          <a:xfrm>
            <a:off x="368899" y="1793273"/>
            <a:ext cx="6390684" cy="4478149"/>
          </a:xfrm>
          <a:prstGeom prst="rect">
            <a:avLst/>
          </a:prstGeom>
        </p:spPr>
        <p:txBody>
          <a:bodyPr wrap="square">
            <a:spAutoFit/>
          </a:bodyPr>
          <a:lstStyle/>
          <a:p>
            <a:pPr marL="285750" lvl="0" indent="-285750">
              <a:spcBef>
                <a:spcPts val="600"/>
              </a:spcBef>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rPr>
              <a:t>数据预处理：</a:t>
            </a:r>
            <a:r>
              <a:rPr lang="zh-CN" altLang="en-US" sz="2000" b="1" dirty="0">
                <a:solidFill>
                  <a:srgbClr val="4D4D4D"/>
                </a:solidFill>
                <a:latin typeface="微软雅黑" panose="020B0503020204020204" pitchFamily="34" charset="-122"/>
                <a:ea typeface="微软雅黑" panose="020B0503020204020204" pitchFamily="34" charset="-122"/>
              </a:rPr>
              <a:t>这一过程在数据采集子站采集计算机上完成，主要进行动态数据的统计运算和频谱分析，如设定时段内的</a:t>
            </a:r>
            <a:r>
              <a:rPr lang="zh-CN" altLang="en-US" sz="2000" b="1" dirty="0">
                <a:solidFill>
                  <a:srgbClr val="F84F42"/>
                </a:solidFill>
                <a:latin typeface="微软雅黑" panose="020B0503020204020204" pitchFamily="34" charset="-122"/>
                <a:ea typeface="微软雅黑" panose="020B0503020204020204" pitchFamily="34" charset="-122"/>
              </a:rPr>
              <a:t>最大值</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最小值</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均值</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标准差</a:t>
            </a:r>
            <a:r>
              <a:rPr lang="zh-CN" altLang="en-US" sz="2000" b="1" dirty="0">
                <a:solidFill>
                  <a:srgbClr val="4D4D4D"/>
                </a:solidFill>
                <a:latin typeface="微软雅黑" panose="020B0503020204020204" pitchFamily="34" charset="-122"/>
                <a:ea typeface="微软雅黑" panose="020B0503020204020204" pitchFamily="34" charset="-122"/>
              </a:rPr>
              <a:t>等，显示频谱图，计算基频等。</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285750" lvl="0" indent="-285750">
              <a:spcBef>
                <a:spcPts val="600"/>
              </a:spcBef>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rPr>
              <a:t>数据二次处理：</a:t>
            </a:r>
            <a:r>
              <a:rPr lang="zh-CN" altLang="en-US" sz="2000" b="1" dirty="0">
                <a:solidFill>
                  <a:srgbClr val="4D4D4D"/>
                </a:solidFill>
                <a:latin typeface="微软雅黑" panose="020B0503020204020204" pitchFamily="34" charset="-122"/>
                <a:ea typeface="微软雅黑" panose="020B0503020204020204" pitchFamily="34" charset="-122"/>
              </a:rPr>
              <a:t>该过程在数据处理与控制服务器上进行</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742950" lvl="1"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对实测数据进行误差剔除</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792000" lvl="0"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异常值记入异常数据库，</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792000" lvl="0"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对静态、动态数据进行</a:t>
            </a:r>
            <a:r>
              <a:rPr lang="zh-CN" altLang="en-US" sz="2000" b="1" dirty="0">
                <a:solidFill>
                  <a:srgbClr val="F84F42"/>
                </a:solidFill>
                <a:latin typeface="微软雅黑" panose="020B0503020204020204" pitchFamily="34" charset="-122"/>
                <a:ea typeface="微软雅黑" panose="020B0503020204020204" pitchFamily="34" charset="-122"/>
              </a:rPr>
              <a:t>统计运算</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时频域分析</a:t>
            </a:r>
            <a:r>
              <a:rPr lang="zh-CN" altLang="en-US" sz="2000" b="1" dirty="0">
                <a:solidFill>
                  <a:srgbClr val="4D4D4D"/>
                </a:solidFill>
                <a:latin typeface="微软雅黑" panose="020B0503020204020204" pitchFamily="34" charset="-122"/>
                <a:ea typeface="微软雅黑" panose="020B0503020204020204" pitchFamily="34" charset="-122"/>
              </a:rPr>
              <a:t>等。</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342900" lvl="0" indent="-34290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数据预处理和二次处理采用基于</a:t>
            </a:r>
            <a:r>
              <a:rPr lang="en-US" altLang="zh-CN" sz="2000" b="1" dirty="0">
                <a:solidFill>
                  <a:srgbClr val="4D4D4D"/>
                </a:solidFill>
                <a:latin typeface="微软雅黑" panose="020B0503020204020204" pitchFamily="34" charset="-122"/>
                <a:ea typeface="微软雅黑" panose="020B0503020204020204" pitchFamily="34" charset="-122"/>
              </a:rPr>
              <a:t>MATLAB</a:t>
            </a:r>
            <a:r>
              <a:rPr lang="zh-CN" altLang="en-US" sz="2000" b="1" dirty="0">
                <a:solidFill>
                  <a:srgbClr val="4D4D4D"/>
                </a:solidFill>
                <a:latin typeface="微软雅黑" panose="020B0503020204020204" pitchFamily="34" charset="-122"/>
                <a:ea typeface="微软雅黑" panose="020B0503020204020204" pitchFamily="34" charset="-122"/>
              </a:rPr>
              <a:t>和</a:t>
            </a:r>
            <a:r>
              <a:rPr lang="en-US" altLang="zh-CN" sz="2000" b="1" dirty="0">
                <a:solidFill>
                  <a:srgbClr val="4D4D4D"/>
                </a:solidFill>
                <a:latin typeface="微软雅黑" panose="020B0503020204020204" pitchFamily="34" charset="-122"/>
                <a:ea typeface="微软雅黑" panose="020B0503020204020204" pitchFamily="34" charset="-122"/>
              </a:rPr>
              <a:t>LabVIEW</a:t>
            </a:r>
            <a:r>
              <a:rPr lang="zh-CN" altLang="en-US" sz="2000" b="1" dirty="0">
                <a:solidFill>
                  <a:srgbClr val="4D4D4D"/>
                </a:solidFill>
                <a:latin typeface="微软雅黑" panose="020B0503020204020204" pitchFamily="34" charset="-122"/>
                <a:ea typeface="微软雅黑" panose="020B0503020204020204" pitchFamily="34" charset="-122"/>
              </a:rPr>
              <a:t>等平台开发的专用软件，采用常用的数学统计和信号处理方法，进行时域及频域的参数识别等处理。</a:t>
            </a:r>
            <a:endParaRPr lang="en-US" altLang="zh-CN" sz="2000" b="1" dirty="0">
              <a:solidFill>
                <a:srgbClr val="4D4D4D"/>
              </a:solidFill>
              <a:latin typeface="微软雅黑" panose="020B0503020204020204" pitchFamily="34" charset="-122"/>
              <a:ea typeface="微软雅黑" panose="020B0503020204020204" pitchFamily="34" charset="-122"/>
            </a:endParaRPr>
          </a:p>
        </p:txBody>
      </p:sp>
      <p:sp>
        <p:nvSpPr>
          <p:cNvPr id="17" name="Rectangle 4">
            <a:extLst>
              <a:ext uri="{FF2B5EF4-FFF2-40B4-BE49-F238E27FC236}">
                <a16:creationId xmlns:a16="http://schemas.microsoft.com/office/drawing/2014/main" id="{23B9EF76-1D4F-4A05-B303-76D7CEB47D67}"/>
              </a:ext>
            </a:extLst>
          </p:cNvPr>
          <p:cNvSpPr>
            <a:spLocks noChangeArrowheads="1"/>
          </p:cNvSpPr>
          <p:nvPr/>
        </p:nvSpPr>
        <p:spPr bwMode="auto">
          <a:xfrm>
            <a:off x="14725126" y="2114549"/>
            <a:ext cx="100330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3A75E19D-E469-484A-9B01-BD8428298E95}"/>
              </a:ext>
            </a:extLst>
          </p:cNvPr>
          <p:cNvGraphicFramePr>
            <a:graphicFrameLocks noChangeAspect="1"/>
          </p:cNvGraphicFramePr>
          <p:nvPr>
            <p:extLst>
              <p:ext uri="{D42A27DB-BD31-4B8C-83A1-F6EECF244321}">
                <p14:modId xmlns:p14="http://schemas.microsoft.com/office/powerpoint/2010/main" val="1054868580"/>
              </p:ext>
            </p:extLst>
          </p:nvPr>
        </p:nvGraphicFramePr>
        <p:xfrm>
          <a:off x="6963687" y="2315840"/>
          <a:ext cx="4859414" cy="2986131"/>
        </p:xfrm>
        <a:graphic>
          <a:graphicData uri="http://schemas.openxmlformats.org/presentationml/2006/ole">
            <mc:AlternateContent xmlns:mc="http://schemas.openxmlformats.org/markup-compatibility/2006">
              <mc:Choice xmlns:v="urn:schemas-microsoft-com:vml" Requires="v">
                <p:oleObj spid="_x0000_s13346" name="Visio" r:id="rId7" imgW="2806636" imgH="1704213" progId="Visio.Drawing.11">
                  <p:embed/>
                </p:oleObj>
              </mc:Choice>
              <mc:Fallback>
                <p:oleObj name="Visio" r:id="rId7" imgW="2806636" imgH="1704213"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3687" y="2315840"/>
                        <a:ext cx="4859414" cy="2986131"/>
                      </a:xfrm>
                      <a:prstGeom prst="rect">
                        <a:avLst/>
                      </a:prstGeom>
                      <a:noFill/>
                    </p:spPr>
                  </p:pic>
                </p:oleObj>
              </mc:Fallback>
            </mc:AlternateContent>
          </a:graphicData>
        </a:graphic>
      </p:graphicFrame>
    </p:spTree>
    <p:extLst>
      <p:ext uri="{BB962C8B-B14F-4D97-AF65-F5344CB8AC3E}">
        <p14:creationId xmlns:p14="http://schemas.microsoft.com/office/powerpoint/2010/main" val="347069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3" name="矩形 2">
            <a:extLst>
              <a:ext uri="{FF2B5EF4-FFF2-40B4-BE49-F238E27FC236}">
                <a16:creationId xmlns:a16="http://schemas.microsoft.com/office/drawing/2014/main" id="{B9412E2A-451F-4D9D-8474-57BB9401C014}"/>
              </a:ext>
            </a:extLst>
          </p:cNvPr>
          <p:cNvSpPr/>
          <p:nvPr/>
        </p:nvSpPr>
        <p:spPr>
          <a:xfrm>
            <a:off x="560083" y="1393163"/>
            <a:ext cx="2236510" cy="400110"/>
          </a:xfrm>
          <a:prstGeom prst="rect">
            <a:avLst/>
          </a:prstGeom>
        </p:spPr>
        <p:txBody>
          <a:bodyPr wrap="none">
            <a:spAutoFit/>
          </a:bodyPr>
          <a:lstStyle/>
          <a:p>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数据存储子系统：</a:t>
            </a:r>
            <a:endParaRPr lang="zh-CN" altLang="en-US" sz="2000" b="1" dirty="0">
              <a:solidFill>
                <a:srgbClr val="2B71B8"/>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D4FA839-6D46-4CDB-8175-8314A05AEBF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42034" y="2022809"/>
            <a:ext cx="6570598" cy="3891822"/>
          </a:xfrm>
          <a:prstGeom prst="rect">
            <a:avLst/>
          </a:prstGeom>
          <a:noFill/>
          <a:ln>
            <a:noFill/>
          </a:ln>
        </p:spPr>
      </p:pic>
      <p:sp>
        <p:nvSpPr>
          <p:cNvPr id="8" name="Rectangle 2">
            <a:extLst>
              <a:ext uri="{FF2B5EF4-FFF2-40B4-BE49-F238E27FC236}">
                <a16:creationId xmlns:a16="http://schemas.microsoft.com/office/drawing/2014/main" id="{A3544631-F858-4CC1-9DE5-47FA39AD78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矩形 15">
            <a:extLst>
              <a:ext uri="{FF2B5EF4-FFF2-40B4-BE49-F238E27FC236}">
                <a16:creationId xmlns:a16="http://schemas.microsoft.com/office/drawing/2014/main" id="{0C3D1B6B-8046-425D-831D-9102CED473B5}"/>
              </a:ext>
            </a:extLst>
          </p:cNvPr>
          <p:cNvSpPr/>
          <p:nvPr/>
        </p:nvSpPr>
        <p:spPr>
          <a:xfrm>
            <a:off x="284437" y="2022809"/>
            <a:ext cx="4790496" cy="4170372"/>
          </a:xfrm>
          <a:prstGeom prst="rect">
            <a:avLst/>
          </a:prstGeom>
        </p:spPr>
        <p:txBody>
          <a:bodyPr wrap="square">
            <a:spAutoFit/>
          </a:bodyPr>
          <a:lstStyle/>
          <a:p>
            <a:pPr marL="285750" lvl="0"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全部数据可分为</a:t>
            </a:r>
            <a:r>
              <a:rPr lang="zh-CN" altLang="en-US" sz="2000" b="1" dirty="0">
                <a:solidFill>
                  <a:srgbClr val="F84F42"/>
                </a:solidFill>
                <a:latin typeface="微软雅黑" panose="020B0503020204020204" pitchFamily="34" charset="-122"/>
                <a:ea typeface="微软雅黑" panose="020B0503020204020204" pitchFamily="34" charset="-122"/>
              </a:rPr>
              <a:t>静态数据</a:t>
            </a:r>
            <a:r>
              <a:rPr lang="zh-CN" altLang="en-US" sz="2000" b="1" dirty="0">
                <a:solidFill>
                  <a:srgbClr val="4D4D4D"/>
                </a:solidFill>
                <a:latin typeface="微软雅黑" panose="020B0503020204020204" pitchFamily="34" charset="-122"/>
                <a:ea typeface="微软雅黑" panose="020B0503020204020204" pitchFamily="34" charset="-122"/>
              </a:rPr>
              <a:t>与</a:t>
            </a:r>
            <a:r>
              <a:rPr lang="zh-CN" altLang="en-US" sz="2000" b="1" dirty="0">
                <a:solidFill>
                  <a:srgbClr val="F84F42"/>
                </a:solidFill>
                <a:latin typeface="微软雅黑" panose="020B0503020204020204" pitchFamily="34" charset="-122"/>
                <a:ea typeface="微软雅黑" panose="020B0503020204020204" pitchFamily="34" charset="-122"/>
              </a:rPr>
              <a:t>动态数据</a:t>
            </a:r>
            <a:endParaRPr lang="en-US" altLang="zh-CN" sz="2000" b="1" dirty="0">
              <a:solidFill>
                <a:srgbClr val="F84F42"/>
              </a:solidFill>
              <a:latin typeface="微软雅黑" panose="020B0503020204020204" pitchFamily="34" charset="-122"/>
              <a:ea typeface="微软雅黑" panose="020B0503020204020204" pitchFamily="34" charset="-122"/>
            </a:endParaRPr>
          </a:p>
          <a:p>
            <a:pPr marL="742950" lvl="1" indent="-285750">
              <a:spcBef>
                <a:spcPts val="600"/>
              </a:spcBef>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rPr>
              <a:t>静态数据：</a:t>
            </a:r>
            <a:r>
              <a:rPr lang="zh-CN" altLang="en-US" sz="2000" b="1" dirty="0">
                <a:solidFill>
                  <a:srgbClr val="4D4D4D"/>
                </a:solidFill>
                <a:latin typeface="微软雅黑" panose="020B0503020204020204" pitchFamily="34" charset="-122"/>
                <a:ea typeface="微软雅黑" panose="020B0503020204020204" pitchFamily="34" charset="-122"/>
              </a:rPr>
              <a:t>主要为系统分析计算处理后的数据以及系统的配置数据等</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742950" lvl="1" indent="-285750">
              <a:spcBef>
                <a:spcPts val="600"/>
              </a:spcBef>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rPr>
              <a:t>动态数据：</a:t>
            </a:r>
            <a:r>
              <a:rPr lang="zh-CN" altLang="en-US" sz="2000" b="1" dirty="0">
                <a:solidFill>
                  <a:srgbClr val="4D4D4D"/>
                </a:solidFill>
                <a:latin typeface="微软雅黑" panose="020B0503020204020204" pitchFamily="34" charset="-122"/>
                <a:ea typeface="微软雅黑" panose="020B0503020204020204" pitchFamily="34" charset="-122"/>
              </a:rPr>
              <a:t>传感器实时检测的数据，存在频率高、数据量大的特点</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285750" lvl="0"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结合数据特性，搭建</a:t>
            </a:r>
            <a:r>
              <a:rPr lang="zh-CN" altLang="en-US" sz="2000" b="1" dirty="0">
                <a:solidFill>
                  <a:srgbClr val="F84F42"/>
                </a:solidFill>
                <a:latin typeface="微软雅黑" panose="020B0503020204020204" pitchFamily="34" charset="-122"/>
                <a:ea typeface="微软雅黑" panose="020B0503020204020204" pitchFamily="34" charset="-122"/>
              </a:rPr>
              <a:t>分布式异构数据库</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zh-CN" sz="2000" b="1" dirty="0">
                <a:solidFill>
                  <a:srgbClr val="4D4D4D"/>
                </a:solidFill>
                <a:latin typeface="微软雅黑" panose="020B0503020204020204" pitchFamily="34" charset="-122"/>
                <a:ea typeface="微软雅黑" panose="020B0503020204020204" pitchFamily="34" charset="-122"/>
              </a:rPr>
              <a:t>降低数据的存储资源耗用，</a:t>
            </a:r>
            <a:r>
              <a:rPr lang="zh-CN" altLang="en-US" sz="2000" b="1" dirty="0">
                <a:solidFill>
                  <a:srgbClr val="4D4D4D"/>
                </a:solidFill>
                <a:latin typeface="微软雅黑" panose="020B0503020204020204" pitchFamily="34" charset="-122"/>
                <a:ea typeface="微软雅黑" panose="020B0503020204020204" pitchFamily="34" charset="-122"/>
              </a:rPr>
              <a:t>提高数据存储与管理效率</a:t>
            </a:r>
            <a:endParaRPr lang="en-US" altLang="zh-CN" sz="2000" b="1" dirty="0">
              <a:solidFill>
                <a:srgbClr val="4D4D4D"/>
              </a:solidFill>
              <a:latin typeface="微软雅黑" panose="020B0503020204020204" pitchFamily="34" charset="-122"/>
              <a:ea typeface="微软雅黑" panose="020B0503020204020204" pitchFamily="34" charset="-122"/>
            </a:endParaRPr>
          </a:p>
          <a:p>
            <a:pPr marL="285750" lvl="0" indent="-285750">
              <a:spcBef>
                <a:spcPts val="6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制定适当的</a:t>
            </a:r>
            <a:r>
              <a:rPr lang="zh-CN" altLang="en-US" sz="2000" b="1" dirty="0">
                <a:solidFill>
                  <a:srgbClr val="F84F42"/>
                </a:solidFill>
                <a:latin typeface="微软雅黑" panose="020B0503020204020204" pitchFamily="34" charset="-122"/>
                <a:ea typeface="微软雅黑" panose="020B0503020204020204" pitchFamily="34" charset="-122"/>
              </a:rPr>
              <a:t>采集</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传输</a:t>
            </a:r>
            <a:r>
              <a:rPr lang="zh-CN" altLang="en-US" sz="2000" b="1" dirty="0">
                <a:solidFill>
                  <a:srgbClr val="4D4D4D"/>
                </a:solidFill>
                <a:latin typeface="微软雅黑" panose="020B0503020204020204" pitchFamily="34" charset="-122"/>
                <a:ea typeface="微软雅黑" panose="020B0503020204020204" pitchFamily="34" charset="-122"/>
              </a:rPr>
              <a:t>和</a:t>
            </a:r>
            <a:r>
              <a:rPr lang="zh-CN" altLang="en-US" sz="2000" b="1" dirty="0">
                <a:solidFill>
                  <a:srgbClr val="F84F42"/>
                </a:solidFill>
                <a:latin typeface="微软雅黑" panose="020B0503020204020204" pitchFamily="34" charset="-122"/>
                <a:ea typeface="微软雅黑" panose="020B0503020204020204" pitchFamily="34" charset="-122"/>
              </a:rPr>
              <a:t>存储策略</a:t>
            </a:r>
            <a:endParaRPr lang="en-US" altLang="zh-CN" sz="2000" b="1" dirty="0">
              <a:solidFill>
                <a:srgbClr val="F84F42"/>
              </a:solidFill>
              <a:latin typeface="微软雅黑" panose="020B0503020204020204" pitchFamily="34" charset="-122"/>
              <a:ea typeface="微软雅黑" panose="020B0503020204020204" pitchFamily="34" charset="-122"/>
            </a:endParaRPr>
          </a:p>
          <a:p>
            <a:pPr marL="285750" lvl="0" indent="-285750">
              <a:spcBef>
                <a:spcPts val="600"/>
              </a:spcBef>
              <a:buFont typeface="Arial" panose="020B0604020202020204" pitchFamily="34" charset="0"/>
              <a:buChar char="•"/>
            </a:pPr>
            <a:r>
              <a:rPr lang="zh-CN" altLang="zh-CN" sz="2000" b="1" dirty="0">
                <a:solidFill>
                  <a:srgbClr val="4D4D4D"/>
                </a:solidFill>
                <a:latin typeface="微软雅黑" panose="020B0503020204020204" pitchFamily="34" charset="-122"/>
                <a:ea typeface="微软雅黑" panose="020B0503020204020204" pitchFamily="34" charset="-122"/>
              </a:rPr>
              <a:t>采用基于</a:t>
            </a:r>
            <a:r>
              <a:rPr lang="en-US" altLang="zh-CN" sz="2000" b="1" dirty="0">
                <a:solidFill>
                  <a:srgbClr val="4D4D4D"/>
                </a:solidFill>
                <a:latin typeface="微软雅黑" panose="020B0503020204020204" pitchFamily="34" charset="-122"/>
                <a:ea typeface="微软雅黑" panose="020B0503020204020204" pitchFamily="34" charset="-122"/>
              </a:rPr>
              <a:t>HTTP</a:t>
            </a:r>
            <a:r>
              <a:rPr lang="zh-CN" altLang="zh-CN" sz="2000" b="1" dirty="0">
                <a:solidFill>
                  <a:srgbClr val="4D4D4D"/>
                </a:solidFill>
                <a:latin typeface="微软雅黑" panose="020B0503020204020204" pitchFamily="34" charset="-122"/>
                <a:ea typeface="微软雅黑" panose="020B0503020204020204" pitchFamily="34" charset="-122"/>
              </a:rPr>
              <a:t>协议</a:t>
            </a:r>
            <a:r>
              <a:rPr lang="en-US" altLang="zh-CN" sz="2000" b="1" dirty="0">
                <a:solidFill>
                  <a:srgbClr val="4D4D4D"/>
                </a:solidFill>
                <a:latin typeface="微软雅黑" panose="020B0503020204020204" pitchFamily="34" charset="-122"/>
                <a:ea typeface="微软雅黑" panose="020B0503020204020204" pitchFamily="34" charset="-122"/>
              </a:rPr>
              <a:t>Rest</a:t>
            </a:r>
            <a:r>
              <a:rPr lang="zh-CN" altLang="zh-CN" sz="2000" b="1" dirty="0">
                <a:solidFill>
                  <a:srgbClr val="4D4D4D"/>
                </a:solidFill>
                <a:latin typeface="微软雅黑" panose="020B0503020204020204" pitchFamily="34" charset="-122"/>
                <a:ea typeface="微软雅黑" panose="020B0503020204020204" pitchFamily="34" charset="-122"/>
              </a:rPr>
              <a:t>风格的</a:t>
            </a:r>
            <a:r>
              <a:rPr lang="en-US" altLang="zh-CN" sz="2000" b="1" dirty="0" err="1">
                <a:solidFill>
                  <a:srgbClr val="4D4D4D"/>
                </a:solidFill>
                <a:latin typeface="微软雅黑" panose="020B0503020204020204" pitchFamily="34" charset="-122"/>
                <a:ea typeface="微软雅黑" panose="020B0503020204020204" pitchFamily="34" charset="-122"/>
              </a:rPr>
              <a:t>OpenApi</a:t>
            </a:r>
            <a:r>
              <a:rPr lang="zh-CN" altLang="zh-CN" sz="2000" b="1" dirty="0">
                <a:solidFill>
                  <a:srgbClr val="4D4D4D"/>
                </a:solidFill>
                <a:latin typeface="微软雅黑" panose="020B0503020204020204" pitchFamily="34" charset="-122"/>
                <a:ea typeface="微软雅黑" panose="020B0503020204020204" pitchFamily="34" charset="-122"/>
              </a:rPr>
              <a:t>完成数据共享访问，实现与平台其他子系统的数据交互和访问</a:t>
            </a:r>
            <a:endParaRPr lang="en-US" altLang="zh-CN" sz="2000" b="1" dirty="0">
              <a:solidFill>
                <a:srgbClr val="4D4D4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778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14" name="矩形 13">
            <a:extLst>
              <a:ext uri="{FF2B5EF4-FFF2-40B4-BE49-F238E27FC236}">
                <a16:creationId xmlns:a16="http://schemas.microsoft.com/office/drawing/2014/main" id="{8A1E8386-EDCA-40EC-97F3-C3059BDD63EB}"/>
              </a:ext>
            </a:extLst>
          </p:cNvPr>
          <p:cNvSpPr/>
          <p:nvPr/>
        </p:nvSpPr>
        <p:spPr>
          <a:xfrm>
            <a:off x="563434" y="4261002"/>
            <a:ext cx="7307807" cy="1354217"/>
          </a:xfrm>
          <a:prstGeom prst="rect">
            <a:avLst/>
          </a:prstGeom>
        </p:spPr>
        <p:txBody>
          <a:bodyPr wrap="square">
            <a:spAutoFit/>
          </a:bodyPr>
          <a:lstStyle/>
          <a:p>
            <a:pPr marL="285750" lvl="0" indent="-285750">
              <a:spcBef>
                <a:spcPts val="600"/>
              </a:spcBef>
              <a:buFont typeface="Arial" panose="020B0604020202020204" pitchFamily="34" charset="0"/>
              <a:buChar char="•"/>
            </a:pPr>
            <a:r>
              <a:rPr lang="zh-CN" altLang="en-US" b="1" dirty="0">
                <a:solidFill>
                  <a:srgbClr val="4D4D4D"/>
                </a:solidFill>
                <a:latin typeface="微软雅黑" panose="020B0503020204020204" pitchFamily="34" charset="-122"/>
                <a:ea typeface="微软雅黑" panose="020B0503020204020204" pitchFamily="34" charset="-122"/>
              </a:rPr>
              <a:t>基于</a:t>
            </a:r>
            <a:r>
              <a:rPr lang="zh-CN" altLang="en-US" b="1" dirty="0">
                <a:solidFill>
                  <a:srgbClr val="F84F42"/>
                </a:solidFill>
                <a:latin typeface="微软雅黑" panose="020B0503020204020204" pitchFamily="34" charset="-122"/>
                <a:ea typeface="微软雅黑" panose="020B0503020204020204" pitchFamily="34" charset="-122"/>
              </a:rPr>
              <a:t>数据降维</a:t>
            </a:r>
            <a:r>
              <a:rPr lang="zh-CN" altLang="en-US" b="1" dirty="0">
                <a:solidFill>
                  <a:srgbClr val="4D4D4D"/>
                </a:solidFill>
                <a:latin typeface="微软雅黑" panose="020B0503020204020204" pitchFamily="34" charset="-122"/>
                <a:ea typeface="微软雅黑" panose="020B0503020204020204" pitchFamily="34" charset="-122"/>
              </a:rPr>
              <a:t>的数据预处理方法</a:t>
            </a:r>
          </a:p>
          <a:p>
            <a:pPr marL="285750" lvl="0" indent="-285750">
              <a:spcBef>
                <a:spcPts val="600"/>
              </a:spcBef>
              <a:buFont typeface="Arial" panose="020B0604020202020204" pitchFamily="34" charset="0"/>
              <a:buChar char="•"/>
            </a:pPr>
            <a:r>
              <a:rPr lang="zh-CN" altLang="en-US" b="1" dirty="0">
                <a:solidFill>
                  <a:srgbClr val="4D4D4D"/>
                </a:solidFill>
                <a:latin typeface="微软雅黑" panose="020B0503020204020204" pitchFamily="34" charset="-122"/>
                <a:ea typeface="微软雅黑" panose="020B0503020204020204" pitchFamily="34" charset="-122"/>
              </a:rPr>
              <a:t>以系统整体的运行状态为出发点，建立评价传感器之间</a:t>
            </a:r>
            <a:r>
              <a:rPr lang="zh-CN" altLang="en-US" b="1" dirty="0">
                <a:solidFill>
                  <a:srgbClr val="F84F42"/>
                </a:solidFill>
                <a:latin typeface="微软雅黑" panose="020B0503020204020204" pitchFamily="34" charset="-122"/>
                <a:ea typeface="微软雅黑" panose="020B0503020204020204" pitchFamily="34" charset="-122"/>
              </a:rPr>
              <a:t>相关性的指标</a:t>
            </a:r>
            <a:r>
              <a:rPr lang="zh-CN" altLang="en-US" b="1" dirty="0">
                <a:solidFill>
                  <a:srgbClr val="4D4D4D"/>
                </a:solidFill>
                <a:latin typeface="微软雅黑" panose="020B0503020204020204" pitchFamily="34" charset="-122"/>
                <a:ea typeface="微软雅黑" panose="020B0503020204020204" pitchFamily="34" charset="-122"/>
              </a:rPr>
              <a:t>，得到描述系统工作模式的传感器网络</a:t>
            </a:r>
          </a:p>
          <a:p>
            <a:pPr marL="285750" lvl="0" indent="-285750">
              <a:spcBef>
                <a:spcPts val="600"/>
              </a:spcBef>
              <a:buFont typeface="Arial" panose="020B0604020202020204" pitchFamily="34" charset="0"/>
              <a:buChar char="•"/>
            </a:pPr>
            <a:r>
              <a:rPr lang="zh-CN" altLang="en-US" b="1" dirty="0">
                <a:solidFill>
                  <a:srgbClr val="4D4D4D"/>
                </a:solidFill>
                <a:latin typeface="微软雅黑" panose="020B0503020204020204" pitchFamily="34" charset="-122"/>
                <a:ea typeface="微软雅黑" panose="020B0503020204020204" pitchFamily="34" charset="-122"/>
              </a:rPr>
              <a:t>通过使用不同类别的</a:t>
            </a:r>
            <a:r>
              <a:rPr lang="zh-CN" altLang="en-US" b="1" dirty="0">
                <a:solidFill>
                  <a:srgbClr val="F84F42"/>
                </a:solidFill>
                <a:latin typeface="微软雅黑" panose="020B0503020204020204" pitchFamily="34" charset="-122"/>
                <a:ea typeface="微软雅黑" panose="020B0503020204020204" pitchFamily="34" charset="-122"/>
              </a:rPr>
              <a:t>支持向量机</a:t>
            </a:r>
            <a:r>
              <a:rPr lang="zh-CN" altLang="en-US" b="1" dirty="0">
                <a:solidFill>
                  <a:srgbClr val="4D4D4D"/>
                </a:solidFill>
                <a:latin typeface="微软雅黑" panose="020B0503020204020204" pitchFamily="34" charset="-122"/>
                <a:ea typeface="微软雅黑" panose="020B0503020204020204" pitchFamily="34" charset="-122"/>
              </a:rPr>
              <a:t>完成对异常的发现与诊断</a:t>
            </a:r>
          </a:p>
        </p:txBody>
      </p:sp>
      <p:sp>
        <p:nvSpPr>
          <p:cNvPr id="15" name="矩形 14">
            <a:extLst>
              <a:ext uri="{FF2B5EF4-FFF2-40B4-BE49-F238E27FC236}">
                <a16:creationId xmlns:a16="http://schemas.microsoft.com/office/drawing/2014/main" id="{D4F275F5-E3F2-4A5A-AB7A-85572A7F7A44}"/>
              </a:ext>
            </a:extLst>
          </p:cNvPr>
          <p:cNvSpPr/>
          <p:nvPr/>
        </p:nvSpPr>
        <p:spPr>
          <a:xfrm>
            <a:off x="560082" y="3755666"/>
            <a:ext cx="4031873" cy="400110"/>
          </a:xfrm>
          <a:prstGeom prst="rect">
            <a:avLst/>
          </a:prstGeom>
        </p:spPr>
        <p:txBody>
          <a:bodyPr wrap="none">
            <a:spAutoFit/>
          </a:bodyPr>
          <a:lstStyle/>
          <a:p>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设备异常检测与故障诊断相关算法</a:t>
            </a:r>
            <a:endParaRPr lang="zh-CN" altLang="en-US" sz="2000" b="1" dirty="0">
              <a:solidFill>
                <a:srgbClr val="2B71B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0937385-289D-40BA-BDAC-AF1977B32F4F}"/>
              </a:ext>
            </a:extLst>
          </p:cNvPr>
          <p:cNvSpPr/>
          <p:nvPr/>
        </p:nvSpPr>
        <p:spPr>
          <a:xfrm>
            <a:off x="560084" y="2190498"/>
            <a:ext cx="6733082" cy="1200329"/>
          </a:xfrm>
          <a:prstGeom prst="rect">
            <a:avLst/>
          </a:prstGeom>
        </p:spPr>
        <p:txBody>
          <a:bodyPr wrap="square">
            <a:spAutoFit/>
          </a:bodyPr>
          <a:lstStyle/>
          <a:p>
            <a:pPr indent="304800"/>
            <a:r>
              <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异常检测与故障诊断模型的功能是，接收来自复杂动力系统中的大量状态传感器所采集的实时运行状态数据，</a:t>
            </a:r>
            <a:r>
              <a:rPr lang="zh-CN" altLang="zh-CN"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判断是否出现异常工况</a:t>
            </a:r>
            <a:r>
              <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，当发现系统处于异常状态时，</a:t>
            </a:r>
            <a:r>
              <a:rPr lang="zh-CN" altLang="zh-CN"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进行故障类别的判断</a:t>
            </a:r>
            <a:r>
              <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，最终</a:t>
            </a:r>
            <a:r>
              <a:rPr lang="zh-CN" altLang="zh-CN"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输出故障类型标识</a:t>
            </a:r>
            <a:r>
              <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矩形 15">
            <a:extLst>
              <a:ext uri="{FF2B5EF4-FFF2-40B4-BE49-F238E27FC236}">
                <a16:creationId xmlns:a16="http://schemas.microsoft.com/office/drawing/2014/main" id="{A97F9E8A-98A0-46FD-90A7-5081AD07DF27}"/>
              </a:ext>
            </a:extLst>
          </p:cNvPr>
          <p:cNvSpPr/>
          <p:nvPr/>
        </p:nvSpPr>
        <p:spPr>
          <a:xfrm>
            <a:off x="369583" y="1467517"/>
            <a:ext cx="4839786"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设备异常检测与故障诊断子系统</a:t>
            </a:r>
          </a:p>
        </p:txBody>
      </p:sp>
      <p:pic>
        <p:nvPicPr>
          <p:cNvPr id="3" name="图片 2">
            <a:extLst>
              <a:ext uri="{FF2B5EF4-FFF2-40B4-BE49-F238E27FC236}">
                <a16:creationId xmlns:a16="http://schemas.microsoft.com/office/drawing/2014/main" id="{44EFE84C-26AC-4113-8502-CF37163AFA99}"/>
              </a:ext>
            </a:extLst>
          </p:cNvPr>
          <p:cNvPicPr>
            <a:picLocks noChangeAspect="1"/>
          </p:cNvPicPr>
          <p:nvPr/>
        </p:nvPicPr>
        <p:blipFill>
          <a:blip r:embed="rId6"/>
          <a:stretch>
            <a:fillRect/>
          </a:stretch>
        </p:blipFill>
        <p:spPr>
          <a:xfrm>
            <a:off x="7484486" y="1929182"/>
            <a:ext cx="4337931" cy="3739595"/>
          </a:xfrm>
          <a:prstGeom prst="rect">
            <a:avLst/>
          </a:prstGeom>
        </p:spPr>
      </p:pic>
    </p:spTree>
    <p:extLst>
      <p:ext uri="{BB962C8B-B14F-4D97-AF65-F5344CB8AC3E}">
        <p14:creationId xmlns:p14="http://schemas.microsoft.com/office/powerpoint/2010/main" val="145858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11" name="图片 10">
            <a:extLst>
              <a:ext uri="{FF2B5EF4-FFF2-40B4-BE49-F238E27FC236}">
                <a16:creationId xmlns:a16="http://schemas.microsoft.com/office/drawing/2014/main" id="{7F02394E-DAEF-4D7B-8D46-DA062A714A7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568128" y="1725325"/>
            <a:ext cx="6303459" cy="4655878"/>
          </a:xfrm>
          <a:prstGeom prst="rect">
            <a:avLst/>
          </a:prstGeom>
        </p:spPr>
      </p:pic>
      <p:sp>
        <p:nvSpPr>
          <p:cNvPr id="8" name="矩形 7">
            <a:extLst>
              <a:ext uri="{FF2B5EF4-FFF2-40B4-BE49-F238E27FC236}">
                <a16:creationId xmlns:a16="http://schemas.microsoft.com/office/drawing/2014/main" id="{15597996-7092-4E44-9C27-B2EF4CF180CA}"/>
              </a:ext>
            </a:extLst>
          </p:cNvPr>
          <p:cNvSpPr/>
          <p:nvPr/>
        </p:nvSpPr>
        <p:spPr>
          <a:xfrm>
            <a:off x="560083" y="1771415"/>
            <a:ext cx="2268570"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传感器关联网络</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1753B128-7D24-4342-BA0F-39B743BC96DB}"/>
              </a:ext>
            </a:extLst>
          </p:cNvPr>
          <p:cNvSpPr/>
          <p:nvPr/>
        </p:nvSpPr>
        <p:spPr>
          <a:xfrm>
            <a:off x="678501" y="2155567"/>
            <a:ext cx="4771209" cy="923330"/>
          </a:xfrm>
          <a:prstGeom prst="rect">
            <a:avLst/>
          </a:prstGeom>
        </p:spPr>
        <p:txBody>
          <a:bodyPr wrap="square">
            <a:spAutoFit/>
          </a:bodyPr>
          <a:lstStyle/>
          <a:p>
            <a:pPr indent="304800"/>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传感器关联网络是以诸多传感器作为</a:t>
            </a:r>
            <a:r>
              <a:rPr lang="zh-CN" altLang="en-US"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“节点”</a:t>
            </a: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，以各个传感器之间的相关性作为</a:t>
            </a:r>
            <a:r>
              <a:rPr lang="zh-CN" altLang="en-US"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“边”</a:t>
            </a: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所构建而成的无向网络图。</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CEC4A173-63E6-4E6F-B3B3-ADB9A4F74D1C}"/>
              </a:ext>
            </a:extLst>
          </p:cNvPr>
          <p:cNvSpPr/>
          <p:nvPr/>
        </p:nvSpPr>
        <p:spPr>
          <a:xfrm>
            <a:off x="560083" y="3230153"/>
            <a:ext cx="1499128"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数据降维</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1DF6AA74-1526-4EC9-AFCA-335A9FD7817F}"/>
              </a:ext>
            </a:extLst>
          </p:cNvPr>
          <p:cNvSpPr/>
          <p:nvPr/>
        </p:nvSpPr>
        <p:spPr>
          <a:xfrm>
            <a:off x="678501" y="3630263"/>
            <a:ext cx="4771209" cy="923330"/>
          </a:xfrm>
          <a:prstGeom prst="rect">
            <a:avLst/>
          </a:prstGeom>
        </p:spPr>
        <p:txBody>
          <a:bodyPr wrap="square">
            <a:spAutoFit/>
          </a:bodyPr>
          <a:lstStyle/>
          <a:p>
            <a:pPr indent="304800"/>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大量数据之间存在信息冗余，因此，采用有效的数据降维方法减少或消除传感器关联网络中的冗余信息，可提高异常检测精度。</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2FB18457-6FE0-482D-A637-606064F57332}"/>
              </a:ext>
            </a:extLst>
          </p:cNvPr>
          <p:cNvSpPr/>
          <p:nvPr/>
        </p:nvSpPr>
        <p:spPr>
          <a:xfrm>
            <a:off x="560083" y="4705626"/>
            <a:ext cx="1499128"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异常检测</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8CBFE4F5-F1C6-4BF4-B322-6D4865DAC36E}"/>
              </a:ext>
            </a:extLst>
          </p:cNvPr>
          <p:cNvSpPr/>
          <p:nvPr/>
        </p:nvSpPr>
        <p:spPr>
          <a:xfrm>
            <a:off x="678501" y="5104959"/>
            <a:ext cx="4771209" cy="923330"/>
          </a:xfrm>
          <a:prstGeom prst="rect">
            <a:avLst/>
          </a:prstGeom>
        </p:spPr>
        <p:txBody>
          <a:bodyPr wrap="square">
            <a:spAutoFit/>
          </a:bodyPr>
          <a:lstStyle/>
          <a:p>
            <a:pPr indent="304800"/>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根据故障诊断问题的特点，以及从动力系统的运行常态出发，选择使用</a:t>
            </a:r>
            <a:r>
              <a:rPr lang="zh-CN" altLang="en-US"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支持向量机</a:t>
            </a: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对异常进行检测。</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73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600DAD94-81CF-4488-AD66-93197AD2DF1F}"/>
              </a:ext>
            </a:extLst>
          </p:cNvPr>
          <p:cNvSpPr/>
          <p:nvPr/>
        </p:nvSpPr>
        <p:spPr>
          <a:xfrm>
            <a:off x="678502" y="2068493"/>
            <a:ext cx="5170756" cy="821491"/>
          </a:xfrm>
          <a:prstGeom prst="roundRect">
            <a:avLst/>
          </a:prstGeom>
          <a:solidFill>
            <a:srgbClr val="FBD7D7"/>
          </a:solidFill>
          <a:ln w="38100">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8" name="矩形 7">
            <a:extLst>
              <a:ext uri="{FF2B5EF4-FFF2-40B4-BE49-F238E27FC236}">
                <a16:creationId xmlns:a16="http://schemas.microsoft.com/office/drawing/2014/main" id="{404CCD65-4496-4F31-852B-871E6EF42122}"/>
              </a:ext>
            </a:extLst>
          </p:cNvPr>
          <p:cNvSpPr/>
          <p:nvPr/>
        </p:nvSpPr>
        <p:spPr>
          <a:xfrm>
            <a:off x="459575" y="1433695"/>
            <a:ext cx="5269391"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面向动力系统的传感器关联网络建模方法</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9478D047-28A0-4C07-8D87-6F07CDB78FF2}"/>
              </a:ext>
            </a:extLst>
          </p:cNvPr>
          <p:cNvSpPr/>
          <p:nvPr/>
        </p:nvSpPr>
        <p:spPr>
          <a:xfrm>
            <a:off x="760203" y="2155899"/>
            <a:ext cx="4914883" cy="641009"/>
          </a:xfrm>
          <a:prstGeom prst="rect">
            <a:avLst/>
          </a:prstGeom>
          <a:ln w="28575">
            <a:noFill/>
          </a:ln>
        </p:spPr>
        <p:txBody>
          <a:bodyPr wrap="square">
            <a:spAutoFit/>
          </a:bodyPr>
          <a:lstStyle/>
          <a:p>
            <a:pPr algn="ctr">
              <a:lnSpc>
                <a:spcPts val="2200"/>
              </a:lnSpc>
              <a:spcBef>
                <a:spcPts val="600"/>
              </a:spcBef>
            </a:pPr>
            <a:r>
              <a:rPr lang="zh-CN" altLang="zh-CN" b="1" kern="100" dirty="0">
                <a:solidFill>
                  <a:srgbClr val="4D4D4D"/>
                </a:solidFill>
                <a:latin typeface="微软雅黑" panose="020B0503020204020204" pitchFamily="34" charset="-122"/>
                <a:ea typeface="微软雅黑" panose="020B0503020204020204" pitchFamily="34" charset="-122"/>
              </a:rPr>
              <a:t>分析对象动力系统的结构特征，确定系统结构中的传感器节点</a:t>
            </a:r>
          </a:p>
        </p:txBody>
      </p:sp>
      <p:sp>
        <p:nvSpPr>
          <p:cNvPr id="28" name="矩形: 圆角 27">
            <a:extLst>
              <a:ext uri="{FF2B5EF4-FFF2-40B4-BE49-F238E27FC236}">
                <a16:creationId xmlns:a16="http://schemas.microsoft.com/office/drawing/2014/main" id="{6D4486AA-90EE-42FA-95A0-FB26CE9C94D3}"/>
              </a:ext>
            </a:extLst>
          </p:cNvPr>
          <p:cNvSpPr/>
          <p:nvPr/>
        </p:nvSpPr>
        <p:spPr>
          <a:xfrm>
            <a:off x="678502" y="3406198"/>
            <a:ext cx="5170756" cy="1281916"/>
          </a:xfrm>
          <a:prstGeom prst="roundRect">
            <a:avLst/>
          </a:prstGeom>
          <a:solidFill>
            <a:srgbClr val="F9F1DD"/>
          </a:solidFill>
          <a:ln w="38100">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495EA54B-0BD8-4B45-88C6-7C070F5CF33B}"/>
              </a:ext>
            </a:extLst>
          </p:cNvPr>
          <p:cNvSpPr/>
          <p:nvPr/>
        </p:nvSpPr>
        <p:spPr>
          <a:xfrm>
            <a:off x="760203" y="3609136"/>
            <a:ext cx="5089055" cy="358881"/>
          </a:xfrm>
          <a:prstGeom prst="rect">
            <a:avLst/>
          </a:prstGeom>
          <a:ln w="28575">
            <a:noFill/>
          </a:ln>
        </p:spPr>
        <p:txBody>
          <a:bodyPr wrap="square">
            <a:spAutoFit/>
          </a:bodyPr>
          <a:lstStyle/>
          <a:p>
            <a:pPr algn="ctr">
              <a:lnSpc>
                <a:spcPts val="2200"/>
              </a:lnSpc>
              <a:spcBef>
                <a:spcPts val="600"/>
              </a:spcBef>
            </a:pPr>
            <a:r>
              <a:rPr lang="zh-CN" altLang="zh-CN" b="1" kern="100" dirty="0">
                <a:solidFill>
                  <a:srgbClr val="4D4D4D"/>
                </a:solidFill>
                <a:latin typeface="微软雅黑" panose="020B0503020204020204" pitchFamily="34" charset="-122"/>
                <a:ea typeface="微软雅黑" panose="020B0503020204020204" pitchFamily="34" charset="-122"/>
              </a:rPr>
              <a:t>选择合理的传感器</a:t>
            </a:r>
            <a:r>
              <a:rPr lang="zh-CN" altLang="zh-CN" b="1" kern="100" dirty="0">
                <a:solidFill>
                  <a:srgbClr val="F84F42"/>
                </a:solidFill>
                <a:latin typeface="微软雅黑" panose="020B0503020204020204" pitchFamily="34" charset="-122"/>
                <a:ea typeface="微软雅黑" panose="020B0503020204020204" pitchFamily="34" charset="-122"/>
              </a:rPr>
              <a:t>相关性评价指标</a:t>
            </a:r>
          </a:p>
        </p:txBody>
      </p:sp>
      <p:sp>
        <p:nvSpPr>
          <p:cNvPr id="30" name="矩形: 圆角 29">
            <a:extLst>
              <a:ext uri="{FF2B5EF4-FFF2-40B4-BE49-F238E27FC236}">
                <a16:creationId xmlns:a16="http://schemas.microsoft.com/office/drawing/2014/main" id="{B060F49A-54E9-4266-B4B6-67C86BDDF5AD}"/>
              </a:ext>
            </a:extLst>
          </p:cNvPr>
          <p:cNvSpPr/>
          <p:nvPr/>
        </p:nvSpPr>
        <p:spPr>
          <a:xfrm>
            <a:off x="655076" y="5180335"/>
            <a:ext cx="5170756" cy="821491"/>
          </a:xfrm>
          <a:prstGeom prst="roundRect">
            <a:avLst/>
          </a:prstGeom>
          <a:solidFill>
            <a:schemeClr val="accent6">
              <a:lumMod val="20000"/>
              <a:lumOff val="80000"/>
            </a:schemeClr>
          </a:solidFill>
          <a:ln w="38100">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35A934E0-24A4-497A-9050-62C71C274D05}"/>
              </a:ext>
            </a:extLst>
          </p:cNvPr>
          <p:cNvSpPr/>
          <p:nvPr/>
        </p:nvSpPr>
        <p:spPr>
          <a:xfrm>
            <a:off x="736777" y="5267741"/>
            <a:ext cx="5089055" cy="641009"/>
          </a:xfrm>
          <a:prstGeom prst="rect">
            <a:avLst/>
          </a:prstGeom>
          <a:ln w="28575">
            <a:noFill/>
          </a:ln>
        </p:spPr>
        <p:txBody>
          <a:bodyPr wrap="square">
            <a:spAutoFit/>
          </a:bodyPr>
          <a:lstStyle/>
          <a:p>
            <a:pPr algn="ctr">
              <a:lnSpc>
                <a:spcPts val="2200"/>
              </a:lnSpc>
              <a:spcBef>
                <a:spcPts val="600"/>
              </a:spcBef>
            </a:pPr>
            <a:r>
              <a:rPr lang="zh-CN" altLang="en-US" b="1" kern="100" dirty="0">
                <a:solidFill>
                  <a:srgbClr val="4D4D4D"/>
                </a:solidFill>
                <a:latin typeface="微软雅黑" panose="020B0503020204020204" pitchFamily="34" charset="-122"/>
                <a:ea typeface="微软雅黑" panose="020B0503020204020204" pitchFamily="34" charset="-122"/>
              </a:rPr>
              <a:t>利用采集得到的历史数据对每对传感器节点之间的相关性进行评价</a:t>
            </a:r>
            <a:endParaRPr lang="zh-CN" altLang="zh-CN" b="1" kern="100" dirty="0">
              <a:solidFill>
                <a:srgbClr val="4D4D4D"/>
              </a:solidFill>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CF7E7B87-8D23-4209-AAAF-B0BD8419EC06}"/>
              </a:ext>
            </a:extLst>
          </p:cNvPr>
          <p:cNvGraphicFramePr>
            <a:graphicFrameLocks noChangeAspect="1"/>
          </p:cNvGraphicFramePr>
          <p:nvPr>
            <p:extLst>
              <p:ext uri="{D42A27DB-BD31-4B8C-83A1-F6EECF244321}">
                <p14:modId xmlns:p14="http://schemas.microsoft.com/office/powerpoint/2010/main" val="2898887082"/>
              </p:ext>
            </p:extLst>
          </p:nvPr>
        </p:nvGraphicFramePr>
        <p:xfrm>
          <a:off x="1638695" y="3944616"/>
          <a:ext cx="3332069" cy="626429"/>
        </p:xfrm>
        <a:graphic>
          <a:graphicData uri="http://schemas.openxmlformats.org/presentationml/2006/ole">
            <mc:AlternateContent xmlns:mc="http://schemas.openxmlformats.org/markup-compatibility/2006">
              <mc:Choice xmlns:v="urn:schemas-microsoft-com:vml" Requires="v">
                <p:oleObj spid="_x0000_s14378" name="Equation" r:id="rId7" imgW="2381578" imgH="447856" progId="Equation.DSMT4">
                  <p:embed/>
                </p:oleObj>
              </mc:Choice>
              <mc:Fallback>
                <p:oleObj name="Equation" r:id="rId7" imgW="2381578" imgH="447856" progId="Equation.DSMT4">
                  <p:embed/>
                  <p:pic>
                    <p:nvPicPr>
                      <p:cNvPr id="0" name=""/>
                      <p:cNvPicPr/>
                      <p:nvPr/>
                    </p:nvPicPr>
                    <p:blipFill>
                      <a:blip r:embed="rId8"/>
                      <a:stretch>
                        <a:fillRect/>
                      </a:stretch>
                    </p:blipFill>
                    <p:spPr>
                      <a:xfrm>
                        <a:off x="1638695" y="3944616"/>
                        <a:ext cx="3332069" cy="626429"/>
                      </a:xfrm>
                      <a:prstGeom prst="rect">
                        <a:avLst/>
                      </a:prstGeom>
                    </p:spPr>
                  </p:pic>
                </p:oleObj>
              </mc:Fallback>
            </mc:AlternateContent>
          </a:graphicData>
        </a:graphic>
      </p:graphicFrame>
      <p:sp>
        <p:nvSpPr>
          <p:cNvPr id="32" name="矩形: 圆角 31">
            <a:extLst>
              <a:ext uri="{FF2B5EF4-FFF2-40B4-BE49-F238E27FC236}">
                <a16:creationId xmlns:a16="http://schemas.microsoft.com/office/drawing/2014/main" id="{73AF5A3A-6589-440B-8C2E-7D879B9122EF}"/>
              </a:ext>
            </a:extLst>
          </p:cNvPr>
          <p:cNvSpPr/>
          <p:nvPr/>
        </p:nvSpPr>
        <p:spPr>
          <a:xfrm>
            <a:off x="6540619" y="3429000"/>
            <a:ext cx="5170756" cy="2572827"/>
          </a:xfrm>
          <a:prstGeom prst="roundRect">
            <a:avLst/>
          </a:prstGeom>
          <a:solidFill>
            <a:schemeClr val="accent5">
              <a:lumMod val="20000"/>
              <a:lumOff val="80000"/>
            </a:schemeClr>
          </a:solidFill>
          <a:ln w="38100">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EB15067-61B4-4C12-864D-FFEE50C427D5}"/>
              </a:ext>
            </a:extLst>
          </p:cNvPr>
          <p:cNvSpPr/>
          <p:nvPr/>
        </p:nvSpPr>
        <p:spPr>
          <a:xfrm>
            <a:off x="6622320" y="3609136"/>
            <a:ext cx="5089055" cy="641009"/>
          </a:xfrm>
          <a:prstGeom prst="rect">
            <a:avLst/>
          </a:prstGeom>
          <a:ln w="28575">
            <a:noFill/>
          </a:ln>
        </p:spPr>
        <p:txBody>
          <a:bodyPr wrap="square">
            <a:spAutoFit/>
          </a:bodyPr>
          <a:lstStyle/>
          <a:p>
            <a:pPr algn="ctr">
              <a:lnSpc>
                <a:spcPts val="2200"/>
              </a:lnSpc>
              <a:spcBef>
                <a:spcPts val="600"/>
              </a:spcBef>
            </a:pPr>
            <a:r>
              <a:rPr lang="zh-CN" altLang="en-US" b="1" kern="100" dirty="0">
                <a:solidFill>
                  <a:srgbClr val="4D4D4D"/>
                </a:solidFill>
                <a:latin typeface="微软雅黑" panose="020B0503020204020204" pitchFamily="34" charset="-122"/>
                <a:ea typeface="微软雅黑" panose="020B0503020204020204" pitchFamily="34" charset="-122"/>
              </a:rPr>
              <a:t>根据相关性评价关联指标构建动力系统</a:t>
            </a:r>
            <a:r>
              <a:rPr lang="zh-CN" altLang="en-US" b="1" kern="100" dirty="0">
                <a:solidFill>
                  <a:srgbClr val="F84F42"/>
                </a:solidFill>
                <a:latin typeface="微软雅黑" panose="020B0503020204020204" pitchFamily="34" charset="-122"/>
                <a:ea typeface="微软雅黑" panose="020B0503020204020204" pitchFamily="34" charset="-122"/>
              </a:rPr>
              <a:t>传感器关联网络模型</a:t>
            </a:r>
            <a:endParaRPr lang="zh-CN" altLang="zh-CN" b="1" kern="100" dirty="0">
              <a:solidFill>
                <a:srgbClr val="F84F42"/>
              </a:solidFill>
              <a:latin typeface="微软雅黑" panose="020B0503020204020204" pitchFamily="34" charset="-122"/>
              <a:ea typeface="微软雅黑" panose="020B0503020204020204" pitchFamily="34" charset="-122"/>
            </a:endParaRPr>
          </a:p>
        </p:txBody>
      </p:sp>
      <p:pic>
        <p:nvPicPr>
          <p:cNvPr id="14340" name="Picture 15">
            <a:extLst>
              <a:ext uri="{FF2B5EF4-FFF2-40B4-BE49-F238E27FC236}">
                <a16:creationId xmlns:a16="http://schemas.microsoft.com/office/drawing/2014/main" id="{2D4CF94B-CF8F-4A10-8230-CD848B4859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7175" y="4296218"/>
            <a:ext cx="2076194" cy="170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圆角 37">
            <a:extLst>
              <a:ext uri="{FF2B5EF4-FFF2-40B4-BE49-F238E27FC236}">
                <a16:creationId xmlns:a16="http://schemas.microsoft.com/office/drawing/2014/main" id="{44928783-AF99-4FF3-A72F-D169D240A948}"/>
              </a:ext>
            </a:extLst>
          </p:cNvPr>
          <p:cNvSpPr/>
          <p:nvPr/>
        </p:nvSpPr>
        <p:spPr>
          <a:xfrm>
            <a:off x="6622320" y="2068493"/>
            <a:ext cx="5170756" cy="821491"/>
          </a:xfrm>
          <a:prstGeom prst="roundRect">
            <a:avLst/>
          </a:prstGeom>
          <a:solidFill>
            <a:srgbClr val="FBDBFB"/>
          </a:solidFill>
          <a:ln w="38100">
            <a:solidFill>
              <a:srgbClr val="01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97114F10-7ADF-4AD3-895C-6F58851B9FAE}"/>
              </a:ext>
            </a:extLst>
          </p:cNvPr>
          <p:cNvSpPr/>
          <p:nvPr/>
        </p:nvSpPr>
        <p:spPr>
          <a:xfrm>
            <a:off x="6704021" y="2155899"/>
            <a:ext cx="4914883" cy="641009"/>
          </a:xfrm>
          <a:prstGeom prst="rect">
            <a:avLst/>
          </a:prstGeom>
          <a:ln w="28575">
            <a:noFill/>
          </a:ln>
        </p:spPr>
        <p:txBody>
          <a:bodyPr wrap="square">
            <a:spAutoFit/>
          </a:bodyPr>
          <a:lstStyle/>
          <a:p>
            <a:pPr algn="ctr">
              <a:lnSpc>
                <a:spcPts val="2200"/>
              </a:lnSpc>
              <a:spcBef>
                <a:spcPts val="600"/>
              </a:spcBef>
            </a:pPr>
            <a:r>
              <a:rPr lang="zh-CN" altLang="en-US" b="1" kern="100" dirty="0">
                <a:solidFill>
                  <a:srgbClr val="4D4D4D"/>
                </a:solidFill>
                <a:latin typeface="微软雅黑" panose="020B0503020204020204" pitchFamily="34" charset="-122"/>
                <a:ea typeface="微软雅黑" panose="020B0503020204020204" pitchFamily="34" charset="-122"/>
              </a:rPr>
              <a:t>对传感器关联网络进行群组分析，获得传感器关联网络的</a:t>
            </a:r>
            <a:r>
              <a:rPr lang="zh-CN" altLang="en-US" b="1" kern="100" dirty="0">
                <a:solidFill>
                  <a:srgbClr val="F84F42"/>
                </a:solidFill>
                <a:latin typeface="微软雅黑" panose="020B0503020204020204" pitchFamily="34" charset="-122"/>
                <a:ea typeface="微软雅黑" panose="020B0503020204020204" pitchFamily="34" charset="-122"/>
              </a:rPr>
              <a:t>相关性聚类特征</a:t>
            </a:r>
            <a:endParaRPr lang="zh-CN" altLang="zh-CN" b="1" kern="100" dirty="0">
              <a:solidFill>
                <a:srgbClr val="F84F42"/>
              </a:solidFill>
              <a:latin typeface="微软雅黑" panose="020B0503020204020204" pitchFamily="34" charset="-122"/>
              <a:ea typeface="微软雅黑" panose="020B0503020204020204" pitchFamily="34" charset="-122"/>
            </a:endParaRPr>
          </a:p>
        </p:txBody>
      </p:sp>
      <p:sp>
        <p:nvSpPr>
          <p:cNvPr id="34" name="箭头: 下 33">
            <a:extLst>
              <a:ext uri="{FF2B5EF4-FFF2-40B4-BE49-F238E27FC236}">
                <a16:creationId xmlns:a16="http://schemas.microsoft.com/office/drawing/2014/main" id="{F2F5B96C-232E-4E09-95B2-45F9E1F36CD7}"/>
              </a:ext>
            </a:extLst>
          </p:cNvPr>
          <p:cNvSpPr/>
          <p:nvPr/>
        </p:nvSpPr>
        <p:spPr>
          <a:xfrm>
            <a:off x="3078480" y="3036904"/>
            <a:ext cx="312420" cy="27728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9D476194-3BD4-4829-833C-C05E029C61E0}"/>
              </a:ext>
            </a:extLst>
          </p:cNvPr>
          <p:cNvSpPr/>
          <p:nvPr/>
        </p:nvSpPr>
        <p:spPr>
          <a:xfrm>
            <a:off x="3078480" y="4798666"/>
            <a:ext cx="312420" cy="27728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箭头: 下 42">
            <a:extLst>
              <a:ext uri="{FF2B5EF4-FFF2-40B4-BE49-F238E27FC236}">
                <a16:creationId xmlns:a16="http://schemas.microsoft.com/office/drawing/2014/main" id="{8936980C-0C15-4216-98DA-7108AEEFF2F9}"/>
              </a:ext>
            </a:extLst>
          </p:cNvPr>
          <p:cNvSpPr/>
          <p:nvPr/>
        </p:nvSpPr>
        <p:spPr>
          <a:xfrm rot="16200000">
            <a:off x="6038729" y="5449600"/>
            <a:ext cx="312420" cy="27728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箭头: 下 44">
            <a:extLst>
              <a:ext uri="{FF2B5EF4-FFF2-40B4-BE49-F238E27FC236}">
                <a16:creationId xmlns:a16="http://schemas.microsoft.com/office/drawing/2014/main" id="{12410F25-8A73-4658-B37F-F893FC84D873}"/>
              </a:ext>
            </a:extLst>
          </p:cNvPr>
          <p:cNvSpPr/>
          <p:nvPr/>
        </p:nvSpPr>
        <p:spPr>
          <a:xfrm rot="10800000">
            <a:off x="9005252" y="3020847"/>
            <a:ext cx="312420" cy="27728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62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8" name="矩形 7">
            <a:extLst>
              <a:ext uri="{FF2B5EF4-FFF2-40B4-BE49-F238E27FC236}">
                <a16:creationId xmlns:a16="http://schemas.microsoft.com/office/drawing/2014/main" id="{404CCD65-4496-4F31-852B-871E6EF42122}"/>
              </a:ext>
            </a:extLst>
          </p:cNvPr>
          <p:cNvSpPr/>
          <p:nvPr/>
        </p:nvSpPr>
        <p:spPr>
          <a:xfrm>
            <a:off x="560083" y="1344182"/>
            <a:ext cx="3038011"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低维故障特征向量表达</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245B43C-B738-4E01-9807-2996CE61AF3C}"/>
              </a:ext>
            </a:extLst>
          </p:cNvPr>
          <p:cNvPicPr>
            <a:picLocks noChangeAspect="1"/>
          </p:cNvPicPr>
          <p:nvPr/>
        </p:nvPicPr>
        <p:blipFill>
          <a:blip r:embed="rId6"/>
          <a:stretch>
            <a:fillRect/>
          </a:stretch>
        </p:blipFill>
        <p:spPr>
          <a:xfrm>
            <a:off x="1487154" y="3439967"/>
            <a:ext cx="8848725" cy="2190750"/>
          </a:xfrm>
          <a:prstGeom prst="rect">
            <a:avLst/>
          </a:prstGeom>
        </p:spPr>
      </p:pic>
      <p:sp>
        <p:nvSpPr>
          <p:cNvPr id="15" name="矩形 14">
            <a:extLst>
              <a:ext uri="{FF2B5EF4-FFF2-40B4-BE49-F238E27FC236}">
                <a16:creationId xmlns:a16="http://schemas.microsoft.com/office/drawing/2014/main" id="{AD2C343B-BA44-443E-A2A0-21F57B6FB98E}"/>
              </a:ext>
            </a:extLst>
          </p:cNvPr>
          <p:cNvSpPr/>
          <p:nvPr/>
        </p:nvSpPr>
        <p:spPr>
          <a:xfrm>
            <a:off x="1082826" y="2004861"/>
            <a:ext cx="9636585" cy="1015663"/>
          </a:xfrm>
          <a:prstGeom prst="rect">
            <a:avLst/>
          </a:prstGeom>
        </p:spPr>
        <p:txBody>
          <a:bodyPr wrap="square">
            <a:spAutoFit/>
          </a:bodyPr>
          <a:lstStyle/>
          <a:p>
            <a:pPr indent="304800"/>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本模型采用基于深度卷积神经网络的方法，来对高维传感器数据进行低维故障特征向量的提取。首先，将某一时刻所采集到的原始高维传感器数据</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重构为</a:t>
            </a:r>
            <a:r>
              <a:rPr lang="en-US" altLang="zh-CN" sz="2000" b="1" kern="100" dirty="0" err="1">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2D</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矩阵形式</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，然后送入一个包含了多个卷积层、激活层和池化层的</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网络。</a:t>
            </a:r>
            <a:endPar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EE7AD0CC-CF0D-46BF-B9EA-ED5A58F08853}"/>
              </a:ext>
            </a:extLst>
          </p:cNvPr>
          <p:cNvSpPr/>
          <p:nvPr/>
        </p:nvSpPr>
        <p:spPr>
          <a:xfrm>
            <a:off x="4832106" y="5691703"/>
            <a:ext cx="2329485" cy="369332"/>
          </a:xfrm>
          <a:prstGeom prst="rect">
            <a:avLst/>
          </a:prstGeom>
        </p:spPr>
        <p:txBody>
          <a:bodyPr wrap="none">
            <a:spAutoFit/>
          </a:bodyPr>
          <a:lstStyle/>
          <a:p>
            <a:pPr algn="ctr"/>
            <a:r>
              <a:rPr lang="en-US"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内部结构示意图</a:t>
            </a:r>
          </a:p>
        </p:txBody>
      </p:sp>
    </p:spTree>
    <p:extLst>
      <p:ext uri="{BB962C8B-B14F-4D97-AF65-F5344CB8AC3E}">
        <p14:creationId xmlns:p14="http://schemas.microsoft.com/office/powerpoint/2010/main" val="35777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8" name="矩形 7">
            <a:extLst>
              <a:ext uri="{FF2B5EF4-FFF2-40B4-BE49-F238E27FC236}">
                <a16:creationId xmlns:a16="http://schemas.microsoft.com/office/drawing/2014/main" id="{404CCD65-4496-4F31-852B-871E6EF42122}"/>
              </a:ext>
            </a:extLst>
          </p:cNvPr>
          <p:cNvSpPr/>
          <p:nvPr/>
        </p:nvSpPr>
        <p:spPr>
          <a:xfrm>
            <a:off x="560083" y="1512617"/>
            <a:ext cx="2012089"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异常检测算法</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AD2C343B-BA44-443E-A2A0-21F57B6FB98E}"/>
              </a:ext>
            </a:extLst>
          </p:cNvPr>
          <p:cNvSpPr/>
          <p:nvPr/>
        </p:nvSpPr>
        <p:spPr>
          <a:xfrm>
            <a:off x="1082826" y="1951672"/>
            <a:ext cx="9636585" cy="1938992"/>
          </a:xfrm>
          <a:prstGeom prst="rect">
            <a:avLst/>
          </a:prstGeom>
        </p:spPr>
        <p:txBody>
          <a:bodyPr wrap="square">
            <a:spAutoFit/>
          </a:bodyPr>
          <a:lstStyle/>
          <a:p>
            <a:pPr indent="304800"/>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异常检测可以看成有两种类型样本，但</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其中一类型样本数目远少于另一类型样本数目，极大可能会造成分类器过于偏向数目多的样本类别，使训练出来的模型存在巨大偏差</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。复杂动力系统运行过程中会产生大量的运行状态数据，但是运行数据中绝大部分数据是正常状态的，符合上述场景。本模型采用一类支持向量机（</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One-class </a:t>
            </a:r>
            <a:r>
              <a:rPr lang="en-US" altLang="zh-CN" sz="2000" b="1" kern="100" dirty="0" err="1">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SVM</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）算法进行异常检测，如果判定当前运行状态为正常，则结束，否则进入故障诊断阶段。</a:t>
            </a:r>
            <a:endPar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965396E9-01AC-4E15-83D9-B7E2DA3B2C88}"/>
              </a:ext>
            </a:extLst>
          </p:cNvPr>
          <p:cNvPicPr/>
          <p:nvPr/>
        </p:nvPicPr>
        <p:blipFill>
          <a:blip r:embed="rId6"/>
          <a:stretch>
            <a:fillRect/>
          </a:stretch>
        </p:blipFill>
        <p:spPr>
          <a:xfrm>
            <a:off x="3265866" y="3890664"/>
            <a:ext cx="5270500" cy="2233295"/>
          </a:xfrm>
          <a:prstGeom prst="rect">
            <a:avLst/>
          </a:prstGeom>
        </p:spPr>
      </p:pic>
      <p:sp>
        <p:nvSpPr>
          <p:cNvPr id="11" name="矩形 10">
            <a:extLst>
              <a:ext uri="{FF2B5EF4-FFF2-40B4-BE49-F238E27FC236}">
                <a16:creationId xmlns:a16="http://schemas.microsoft.com/office/drawing/2014/main" id="{FA86A921-A58C-41C6-81E6-6AAB7CF0FA0F}"/>
              </a:ext>
            </a:extLst>
          </p:cNvPr>
          <p:cNvSpPr/>
          <p:nvPr/>
        </p:nvSpPr>
        <p:spPr>
          <a:xfrm>
            <a:off x="4423789" y="6123959"/>
            <a:ext cx="2954655" cy="369332"/>
          </a:xfrm>
          <a:prstGeom prst="rect">
            <a:avLst/>
          </a:prstGeom>
        </p:spPr>
        <p:txBody>
          <a:bodyPr wrap="none">
            <a:spAutoFit/>
          </a:bodyPr>
          <a:lstStyle/>
          <a:p>
            <a:pPr algn="ct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一类支持向量机原理示意图</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93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8" name="矩形 7">
            <a:extLst>
              <a:ext uri="{FF2B5EF4-FFF2-40B4-BE49-F238E27FC236}">
                <a16:creationId xmlns:a16="http://schemas.microsoft.com/office/drawing/2014/main" id="{404CCD65-4496-4F31-852B-871E6EF42122}"/>
              </a:ext>
            </a:extLst>
          </p:cNvPr>
          <p:cNvSpPr/>
          <p:nvPr/>
        </p:nvSpPr>
        <p:spPr>
          <a:xfrm>
            <a:off x="560083" y="1510552"/>
            <a:ext cx="2525050"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多类故障诊断算法</a:t>
            </a:r>
            <a:endParaRPr lang="en-US" altLang="zh-CN" sz="20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AD2C343B-BA44-443E-A2A0-21F57B6FB98E}"/>
              </a:ext>
            </a:extLst>
          </p:cNvPr>
          <p:cNvSpPr/>
          <p:nvPr/>
        </p:nvSpPr>
        <p:spPr>
          <a:xfrm>
            <a:off x="1082827" y="2337601"/>
            <a:ext cx="5362040" cy="2862322"/>
          </a:xfrm>
          <a:prstGeom prst="rect">
            <a:avLst/>
          </a:prstGeom>
        </p:spPr>
        <p:txBody>
          <a:bodyPr wrap="square">
            <a:spAutoFit/>
          </a:bodyPr>
          <a:lstStyle/>
          <a:p>
            <a:pPr indent="304800"/>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传统的</a:t>
            </a:r>
            <a:r>
              <a:rPr lang="en-US" altLang="zh-CN" sz="2000" b="1" kern="100" dirty="0" err="1">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SVM</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是一种二类分类方法，适用于只有两类数据的情况。针对实际应用中多种故障类别均有可能发生的场景，需要将传统</a:t>
            </a:r>
            <a:r>
              <a:rPr lang="en-US" altLang="zh-CN" sz="2000" b="1" kern="100" dirty="0" err="1">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SVM</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进行扩展，使之能够解决</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多类分类问题</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本模型采用基于第一种指导思想的</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一类对余类方法</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(One versus rest</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err="1">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OVR</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类问题，只需要训练</a:t>
            </a:r>
            <a:r>
              <a:rPr lang="en-US"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个两类分类支持向量机</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，故其所得到的分类函数的个数较少（</a:t>
            </a:r>
            <a:r>
              <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个），其分类速度相对较快。</a:t>
            </a:r>
            <a:endPar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FA86A921-A58C-41C6-81E6-6AAB7CF0FA0F}"/>
              </a:ext>
            </a:extLst>
          </p:cNvPr>
          <p:cNvSpPr/>
          <p:nvPr/>
        </p:nvSpPr>
        <p:spPr>
          <a:xfrm>
            <a:off x="7363478" y="5207419"/>
            <a:ext cx="3200813" cy="369332"/>
          </a:xfrm>
          <a:prstGeom prst="rect">
            <a:avLst/>
          </a:prstGeom>
        </p:spPr>
        <p:txBody>
          <a:bodyPr wrap="none">
            <a:spAutoFit/>
          </a:bodyPr>
          <a:lstStyle/>
          <a:p>
            <a:pPr algn="ctr"/>
            <a:r>
              <a:rPr lang="en-US"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One versus rest </a:t>
            </a: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方法示意图</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095B2008-DA64-4FB1-880F-D059FD76D15D}"/>
              </a:ext>
            </a:extLst>
          </p:cNvPr>
          <p:cNvPicPr/>
          <p:nvPr/>
        </p:nvPicPr>
        <p:blipFill rotWithShape="1">
          <a:blip r:embed="rId6"/>
          <a:srcRect t="9497" r="52105"/>
          <a:stretch/>
        </p:blipFill>
        <p:spPr bwMode="auto">
          <a:xfrm>
            <a:off x="7587843" y="1966184"/>
            <a:ext cx="2853369" cy="28444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731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13" name="矩形 12">
            <a:extLst>
              <a:ext uri="{FF2B5EF4-FFF2-40B4-BE49-F238E27FC236}">
                <a16:creationId xmlns:a16="http://schemas.microsoft.com/office/drawing/2014/main" id="{F0937385-289D-40BA-BDAC-AF1977B32F4F}"/>
              </a:ext>
            </a:extLst>
          </p:cNvPr>
          <p:cNvSpPr/>
          <p:nvPr/>
        </p:nvSpPr>
        <p:spPr>
          <a:xfrm>
            <a:off x="560084" y="2221030"/>
            <a:ext cx="6733082" cy="3801041"/>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实时数据监测</a:t>
            </a:r>
            <a:endParaRPr lang="en-US" altLang="zh-CN"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pP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      在动力设备仿真模型上标注各传感器的位置、类型，实时展示传感器采集的数据变化情况，并且对异常数据以醒目的形式进行差异化显示，实时监控数据采集的传感器是否正常运行。</a:t>
            </a:r>
            <a:endParaRPr lang="en-US"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CN" altLang="en-US"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数据分析可视化</a:t>
            </a:r>
            <a:endParaRPr lang="en-US" altLang="zh-CN"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pP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      通过构建关联网络、相关性分析模型等，结合图形、图表、表格的展现形式从不同维度对传感器数据的分析结果进行可视化展现。</a:t>
            </a:r>
            <a:endParaRPr lang="en-US"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CN" altLang="en-US"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检测及诊断结果可视化</a:t>
            </a:r>
            <a:endParaRPr lang="en-US" altLang="zh-CN"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pPr>
            <a:r>
              <a:rPr lang="zh-CN" altLang="en-US"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通过设备故障诊断与预测模型的计算结果，动力设备三维可视化平台可进行查看，并且系统提供各类型定义报告的下载和预览。 </a:t>
            </a:r>
            <a:endParaRPr lang="zh-CN" altLang="zh-CN"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15">
            <a:extLst>
              <a:ext uri="{FF2B5EF4-FFF2-40B4-BE49-F238E27FC236}">
                <a16:creationId xmlns:a16="http://schemas.microsoft.com/office/drawing/2014/main" id="{3CBA7A20-A570-4E00-8828-FF2601572F8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1470" y="1643016"/>
            <a:ext cx="4373697" cy="2053515"/>
          </a:xfrm>
          <a:prstGeom prst="rect">
            <a:avLst/>
          </a:prstGeom>
          <a:noFill/>
          <a:ln>
            <a:noFill/>
          </a:ln>
        </p:spPr>
      </p:pic>
      <p:pic>
        <p:nvPicPr>
          <p:cNvPr id="17" name="图片 16">
            <a:extLst>
              <a:ext uri="{FF2B5EF4-FFF2-40B4-BE49-F238E27FC236}">
                <a16:creationId xmlns:a16="http://schemas.microsoft.com/office/drawing/2014/main" id="{24A91FEA-2BF7-4F84-A05D-43FF6CC3D857}"/>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1469" y="3915363"/>
            <a:ext cx="4373697" cy="2230554"/>
          </a:xfrm>
          <a:prstGeom prst="rect">
            <a:avLst/>
          </a:prstGeom>
          <a:noFill/>
          <a:ln>
            <a:noFill/>
          </a:ln>
        </p:spPr>
      </p:pic>
      <p:sp>
        <p:nvSpPr>
          <p:cNvPr id="20" name="矩形 19">
            <a:extLst>
              <a:ext uri="{FF2B5EF4-FFF2-40B4-BE49-F238E27FC236}">
                <a16:creationId xmlns:a16="http://schemas.microsoft.com/office/drawing/2014/main" id="{2B84338A-830A-448C-B1B0-0B05C97411EE}"/>
              </a:ext>
            </a:extLst>
          </p:cNvPr>
          <p:cNvSpPr/>
          <p:nvPr/>
        </p:nvSpPr>
        <p:spPr>
          <a:xfrm>
            <a:off x="369583" y="1467517"/>
            <a:ext cx="3608680"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三维可视化管理子系统</a:t>
            </a:r>
          </a:p>
        </p:txBody>
      </p:sp>
    </p:spTree>
    <p:extLst>
      <p:ext uri="{BB962C8B-B14F-4D97-AF65-F5344CB8AC3E}">
        <p14:creationId xmlns:p14="http://schemas.microsoft.com/office/powerpoint/2010/main" val="238691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5D2015-6902-463D-BFFF-54DCD907B123}"/>
              </a:ext>
            </a:extLst>
          </p:cNvPr>
          <p:cNvSpPr/>
          <p:nvPr/>
        </p:nvSpPr>
        <p:spPr>
          <a:xfrm>
            <a:off x="678501" y="1670050"/>
            <a:ext cx="6394328" cy="637102"/>
          </a:xfrm>
          <a:prstGeom prst="rect">
            <a:avLst/>
          </a:prstGeom>
          <a:solidFill>
            <a:srgbClr val="2B7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Contents</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33" name="文本框 32">
            <a:extLst>
              <a:ext uri="{FF2B5EF4-FFF2-40B4-BE49-F238E27FC236}">
                <a16:creationId xmlns:a16="http://schemas.microsoft.com/office/drawing/2014/main" id="{673E68EF-2150-4861-8E6E-150E9D699F5C}"/>
              </a:ext>
            </a:extLst>
          </p:cNvPr>
          <p:cNvSpPr txBox="1"/>
          <p:nvPr/>
        </p:nvSpPr>
        <p:spPr>
          <a:xfrm>
            <a:off x="678501" y="1542544"/>
            <a:ext cx="4771209" cy="3698641"/>
          </a:xfrm>
          <a:prstGeom prst="rect">
            <a:avLst/>
          </a:prstGeom>
          <a:noFill/>
        </p:spPr>
        <p:txBody>
          <a:bodyPr wrap="square" rtlCol="0">
            <a:spAutoFit/>
          </a:bodyPr>
          <a:lstStyle/>
          <a:p>
            <a:pPr>
              <a:lnSpc>
                <a:spcPct val="150000"/>
              </a:lnSpc>
            </a:pPr>
            <a:r>
              <a:rPr lang="zh-CN" altLang="en-US"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一、研究背景</a:t>
            </a:r>
            <a:endParaRPr lang="en-US" altLang="zh-CN"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故障诊断的定义</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故障诊断的目的</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二、整体框架</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三、主要内容</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四、系统展示</a:t>
            </a:r>
          </a:p>
        </p:txBody>
      </p:sp>
    </p:spTree>
    <p:extLst>
      <p:ext uri="{BB962C8B-B14F-4D97-AF65-F5344CB8AC3E}">
        <p14:creationId xmlns:p14="http://schemas.microsoft.com/office/powerpoint/2010/main" val="13640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5D2015-6902-463D-BFFF-54DCD907B123}"/>
              </a:ext>
            </a:extLst>
          </p:cNvPr>
          <p:cNvSpPr/>
          <p:nvPr/>
        </p:nvSpPr>
        <p:spPr>
          <a:xfrm>
            <a:off x="678501" y="3890819"/>
            <a:ext cx="6394328" cy="637102"/>
          </a:xfrm>
          <a:prstGeom prst="rect">
            <a:avLst/>
          </a:prstGeom>
          <a:solidFill>
            <a:srgbClr val="2B7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Contents</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33" name="文本框 32">
            <a:extLst>
              <a:ext uri="{FF2B5EF4-FFF2-40B4-BE49-F238E27FC236}">
                <a16:creationId xmlns:a16="http://schemas.microsoft.com/office/drawing/2014/main" id="{673E68EF-2150-4861-8E6E-150E9D699F5C}"/>
              </a:ext>
            </a:extLst>
          </p:cNvPr>
          <p:cNvSpPr txBox="1"/>
          <p:nvPr/>
        </p:nvSpPr>
        <p:spPr>
          <a:xfrm>
            <a:off x="678501" y="1542544"/>
            <a:ext cx="5049199" cy="2959977"/>
          </a:xfrm>
          <a:prstGeom prst="rect">
            <a:avLst/>
          </a:prstGeom>
          <a:noFill/>
        </p:spPr>
        <p:txBody>
          <a:bodyPr wrap="square" rtlCol="0">
            <a:spAutoFit/>
          </a:bodyPr>
          <a:lstStyle/>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一、研究背景</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二、整体框架</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三、主要内容</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四、系统展示</a:t>
            </a:r>
          </a:p>
        </p:txBody>
      </p:sp>
    </p:spTree>
    <p:extLst>
      <p:ext uri="{BB962C8B-B14F-4D97-AF65-F5344CB8AC3E}">
        <p14:creationId xmlns:p14="http://schemas.microsoft.com/office/powerpoint/2010/main" val="123268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系统展示</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0" name="矩形 19">
            <a:extLst>
              <a:ext uri="{FF2B5EF4-FFF2-40B4-BE49-F238E27FC236}">
                <a16:creationId xmlns:a16="http://schemas.microsoft.com/office/drawing/2014/main" id="{2B84338A-830A-448C-B1B0-0B05C97411EE}"/>
              </a:ext>
            </a:extLst>
          </p:cNvPr>
          <p:cNvSpPr/>
          <p:nvPr/>
        </p:nvSpPr>
        <p:spPr>
          <a:xfrm>
            <a:off x="101600" y="1254807"/>
            <a:ext cx="2377574"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数据管理功能</a:t>
            </a:r>
          </a:p>
        </p:txBody>
      </p:sp>
      <p:pic>
        <p:nvPicPr>
          <p:cNvPr id="2" name="图片 1">
            <a:extLst>
              <a:ext uri="{FF2B5EF4-FFF2-40B4-BE49-F238E27FC236}">
                <a16:creationId xmlns:a16="http://schemas.microsoft.com/office/drawing/2014/main" id="{8AF27D43-7C8E-4B8E-A396-AC0192181102}"/>
              </a:ext>
            </a:extLst>
          </p:cNvPr>
          <p:cNvPicPr>
            <a:picLocks noChangeAspect="1"/>
          </p:cNvPicPr>
          <p:nvPr/>
        </p:nvPicPr>
        <p:blipFill>
          <a:blip r:embed="rId6"/>
          <a:stretch>
            <a:fillRect/>
          </a:stretch>
        </p:blipFill>
        <p:spPr>
          <a:xfrm>
            <a:off x="1929022" y="1716472"/>
            <a:ext cx="8333956" cy="4612049"/>
          </a:xfrm>
          <a:prstGeom prst="rect">
            <a:avLst/>
          </a:prstGeom>
        </p:spPr>
      </p:pic>
    </p:spTree>
    <p:extLst>
      <p:ext uri="{BB962C8B-B14F-4D97-AF65-F5344CB8AC3E}">
        <p14:creationId xmlns:p14="http://schemas.microsoft.com/office/powerpoint/2010/main" val="20754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系统展示</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0" name="矩形 19">
            <a:extLst>
              <a:ext uri="{FF2B5EF4-FFF2-40B4-BE49-F238E27FC236}">
                <a16:creationId xmlns:a16="http://schemas.microsoft.com/office/drawing/2014/main" id="{2B84338A-830A-448C-B1B0-0B05C97411EE}"/>
              </a:ext>
            </a:extLst>
          </p:cNvPr>
          <p:cNvSpPr/>
          <p:nvPr/>
        </p:nvSpPr>
        <p:spPr>
          <a:xfrm>
            <a:off x="101600" y="1254807"/>
            <a:ext cx="2377574"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数据采集功能</a:t>
            </a:r>
          </a:p>
        </p:txBody>
      </p:sp>
      <p:pic>
        <p:nvPicPr>
          <p:cNvPr id="3" name="图片 2">
            <a:extLst>
              <a:ext uri="{FF2B5EF4-FFF2-40B4-BE49-F238E27FC236}">
                <a16:creationId xmlns:a16="http://schemas.microsoft.com/office/drawing/2014/main" id="{167E0CA6-2C24-454E-9CE5-C24BBA834FF8}"/>
              </a:ext>
            </a:extLst>
          </p:cNvPr>
          <p:cNvPicPr>
            <a:picLocks noChangeAspect="1"/>
          </p:cNvPicPr>
          <p:nvPr/>
        </p:nvPicPr>
        <p:blipFill>
          <a:blip r:embed="rId6"/>
          <a:stretch>
            <a:fillRect/>
          </a:stretch>
        </p:blipFill>
        <p:spPr>
          <a:xfrm>
            <a:off x="1717468" y="1716472"/>
            <a:ext cx="8757064" cy="4735128"/>
          </a:xfrm>
          <a:prstGeom prst="rect">
            <a:avLst/>
          </a:prstGeom>
        </p:spPr>
      </p:pic>
      <p:pic>
        <p:nvPicPr>
          <p:cNvPr id="5" name="图片 4">
            <a:extLst>
              <a:ext uri="{FF2B5EF4-FFF2-40B4-BE49-F238E27FC236}">
                <a16:creationId xmlns:a16="http://schemas.microsoft.com/office/drawing/2014/main" id="{4DD82E00-324A-4EC1-8B24-5995A2BE95F4}"/>
              </a:ext>
            </a:extLst>
          </p:cNvPr>
          <p:cNvPicPr>
            <a:picLocks noChangeAspect="1"/>
          </p:cNvPicPr>
          <p:nvPr/>
        </p:nvPicPr>
        <p:blipFill>
          <a:blip r:embed="rId7"/>
          <a:stretch>
            <a:fillRect/>
          </a:stretch>
        </p:blipFill>
        <p:spPr>
          <a:xfrm>
            <a:off x="3474747" y="1716472"/>
            <a:ext cx="7905499" cy="4809529"/>
          </a:xfrm>
          <a:prstGeom prst="rect">
            <a:avLst/>
          </a:prstGeom>
        </p:spPr>
      </p:pic>
    </p:spTree>
    <p:extLst>
      <p:ext uri="{BB962C8B-B14F-4D97-AF65-F5344CB8AC3E}">
        <p14:creationId xmlns:p14="http://schemas.microsoft.com/office/powerpoint/2010/main" val="147857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系统展示</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0" name="矩形 19">
            <a:extLst>
              <a:ext uri="{FF2B5EF4-FFF2-40B4-BE49-F238E27FC236}">
                <a16:creationId xmlns:a16="http://schemas.microsoft.com/office/drawing/2014/main" id="{2B84338A-830A-448C-B1B0-0B05C97411EE}"/>
              </a:ext>
            </a:extLst>
          </p:cNvPr>
          <p:cNvSpPr/>
          <p:nvPr/>
        </p:nvSpPr>
        <p:spPr>
          <a:xfrm>
            <a:off x="101600" y="1254807"/>
            <a:ext cx="2377574"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数据采集功能</a:t>
            </a:r>
          </a:p>
        </p:txBody>
      </p:sp>
      <p:pic>
        <p:nvPicPr>
          <p:cNvPr id="2" name="图片 1">
            <a:extLst>
              <a:ext uri="{FF2B5EF4-FFF2-40B4-BE49-F238E27FC236}">
                <a16:creationId xmlns:a16="http://schemas.microsoft.com/office/drawing/2014/main" id="{6C2A0359-FBE2-408F-93DE-8557DE710A31}"/>
              </a:ext>
            </a:extLst>
          </p:cNvPr>
          <p:cNvPicPr>
            <a:picLocks noChangeAspect="1"/>
          </p:cNvPicPr>
          <p:nvPr/>
        </p:nvPicPr>
        <p:blipFill>
          <a:blip r:embed="rId6"/>
          <a:stretch>
            <a:fillRect/>
          </a:stretch>
        </p:blipFill>
        <p:spPr>
          <a:xfrm>
            <a:off x="1478074" y="1918444"/>
            <a:ext cx="9235852" cy="4266456"/>
          </a:xfrm>
          <a:prstGeom prst="rect">
            <a:avLst/>
          </a:prstGeom>
        </p:spPr>
      </p:pic>
      <p:pic>
        <p:nvPicPr>
          <p:cNvPr id="3" name="图片 2">
            <a:extLst>
              <a:ext uri="{FF2B5EF4-FFF2-40B4-BE49-F238E27FC236}">
                <a16:creationId xmlns:a16="http://schemas.microsoft.com/office/drawing/2014/main" id="{3B1BFDD0-09FC-4C7B-B4F8-429A54E29385}"/>
              </a:ext>
            </a:extLst>
          </p:cNvPr>
          <p:cNvPicPr>
            <a:picLocks noChangeAspect="1"/>
          </p:cNvPicPr>
          <p:nvPr/>
        </p:nvPicPr>
        <p:blipFill>
          <a:blip r:embed="rId7"/>
          <a:stretch>
            <a:fillRect/>
          </a:stretch>
        </p:blipFill>
        <p:spPr>
          <a:xfrm>
            <a:off x="2105025" y="1809127"/>
            <a:ext cx="9586714" cy="4809367"/>
          </a:xfrm>
          <a:prstGeom prst="rect">
            <a:avLst/>
          </a:prstGeom>
        </p:spPr>
      </p:pic>
      <p:pic>
        <p:nvPicPr>
          <p:cNvPr id="6" name="图片 5">
            <a:extLst>
              <a:ext uri="{FF2B5EF4-FFF2-40B4-BE49-F238E27FC236}">
                <a16:creationId xmlns:a16="http://schemas.microsoft.com/office/drawing/2014/main" id="{BAA6A340-9682-40DB-A402-17D79F808F72}"/>
              </a:ext>
            </a:extLst>
          </p:cNvPr>
          <p:cNvPicPr>
            <a:picLocks noChangeAspect="1"/>
          </p:cNvPicPr>
          <p:nvPr/>
        </p:nvPicPr>
        <p:blipFill>
          <a:blip r:embed="rId8"/>
          <a:stretch>
            <a:fillRect/>
          </a:stretch>
        </p:blipFill>
        <p:spPr>
          <a:xfrm>
            <a:off x="3056710" y="1743563"/>
            <a:ext cx="8451668" cy="4616217"/>
          </a:xfrm>
          <a:prstGeom prst="rect">
            <a:avLst/>
          </a:prstGeom>
        </p:spPr>
      </p:pic>
    </p:spTree>
    <p:extLst>
      <p:ext uri="{BB962C8B-B14F-4D97-AF65-F5344CB8AC3E}">
        <p14:creationId xmlns:p14="http://schemas.microsoft.com/office/powerpoint/2010/main" val="259637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系统展示</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0" name="矩形 19">
            <a:extLst>
              <a:ext uri="{FF2B5EF4-FFF2-40B4-BE49-F238E27FC236}">
                <a16:creationId xmlns:a16="http://schemas.microsoft.com/office/drawing/2014/main" id="{2B84338A-830A-448C-B1B0-0B05C97411EE}"/>
              </a:ext>
            </a:extLst>
          </p:cNvPr>
          <p:cNvSpPr/>
          <p:nvPr/>
        </p:nvSpPr>
        <p:spPr>
          <a:xfrm>
            <a:off x="101600" y="1254807"/>
            <a:ext cx="2377574"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统计分析功能</a:t>
            </a:r>
          </a:p>
        </p:txBody>
      </p:sp>
      <p:pic>
        <p:nvPicPr>
          <p:cNvPr id="8" name="图片 7">
            <a:extLst>
              <a:ext uri="{FF2B5EF4-FFF2-40B4-BE49-F238E27FC236}">
                <a16:creationId xmlns:a16="http://schemas.microsoft.com/office/drawing/2014/main" id="{BAD48E30-F014-4B4B-AD0B-BB98BF1A546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4677" y="1713196"/>
            <a:ext cx="9486936" cy="4793796"/>
          </a:xfrm>
          <a:prstGeom prst="rect">
            <a:avLst/>
          </a:prstGeom>
          <a:noFill/>
          <a:ln>
            <a:noFill/>
          </a:ln>
        </p:spPr>
      </p:pic>
    </p:spTree>
    <p:extLst>
      <p:ext uri="{BB962C8B-B14F-4D97-AF65-F5344CB8AC3E}">
        <p14:creationId xmlns:p14="http://schemas.microsoft.com/office/powerpoint/2010/main" val="213796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系统展示</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20" name="矩形 19">
            <a:extLst>
              <a:ext uri="{FF2B5EF4-FFF2-40B4-BE49-F238E27FC236}">
                <a16:creationId xmlns:a16="http://schemas.microsoft.com/office/drawing/2014/main" id="{2B84338A-830A-448C-B1B0-0B05C97411EE}"/>
              </a:ext>
            </a:extLst>
          </p:cNvPr>
          <p:cNvSpPr/>
          <p:nvPr/>
        </p:nvSpPr>
        <p:spPr>
          <a:xfrm>
            <a:off x="101600" y="1254807"/>
            <a:ext cx="2993127"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基础数据管理功能</a:t>
            </a:r>
          </a:p>
        </p:txBody>
      </p:sp>
      <p:pic>
        <p:nvPicPr>
          <p:cNvPr id="2" name="图片 1">
            <a:extLst>
              <a:ext uri="{FF2B5EF4-FFF2-40B4-BE49-F238E27FC236}">
                <a16:creationId xmlns:a16="http://schemas.microsoft.com/office/drawing/2014/main" id="{6D69CAEE-0825-44B5-84A3-EBE384FA4DDE}"/>
              </a:ext>
            </a:extLst>
          </p:cNvPr>
          <p:cNvPicPr>
            <a:picLocks noChangeAspect="1"/>
          </p:cNvPicPr>
          <p:nvPr/>
        </p:nvPicPr>
        <p:blipFill>
          <a:blip r:embed="rId6"/>
          <a:stretch>
            <a:fillRect/>
          </a:stretch>
        </p:blipFill>
        <p:spPr>
          <a:xfrm>
            <a:off x="713503" y="1716472"/>
            <a:ext cx="10764993" cy="4875261"/>
          </a:xfrm>
          <a:prstGeom prst="rect">
            <a:avLst/>
          </a:prstGeom>
        </p:spPr>
      </p:pic>
      <p:pic>
        <p:nvPicPr>
          <p:cNvPr id="5" name="图片 4">
            <a:extLst>
              <a:ext uri="{FF2B5EF4-FFF2-40B4-BE49-F238E27FC236}">
                <a16:creationId xmlns:a16="http://schemas.microsoft.com/office/drawing/2014/main" id="{BC8883E0-E7B9-43D6-95DD-F39F15781E0B}"/>
              </a:ext>
            </a:extLst>
          </p:cNvPr>
          <p:cNvPicPr>
            <a:picLocks noChangeAspect="1"/>
          </p:cNvPicPr>
          <p:nvPr/>
        </p:nvPicPr>
        <p:blipFill>
          <a:blip r:embed="rId7"/>
          <a:stretch>
            <a:fillRect/>
          </a:stretch>
        </p:blipFill>
        <p:spPr>
          <a:xfrm>
            <a:off x="2265680" y="1630845"/>
            <a:ext cx="9424728" cy="4693260"/>
          </a:xfrm>
          <a:prstGeom prst="rect">
            <a:avLst/>
          </a:prstGeom>
        </p:spPr>
      </p:pic>
    </p:spTree>
    <p:extLst>
      <p:ext uri="{BB962C8B-B14F-4D97-AF65-F5344CB8AC3E}">
        <p14:creationId xmlns:p14="http://schemas.microsoft.com/office/powerpoint/2010/main" val="270161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2" name="文本框 1"/>
          <p:cNvSpPr txBox="1"/>
          <p:nvPr/>
        </p:nvSpPr>
        <p:spPr>
          <a:xfrm>
            <a:off x="2451100" y="3044279"/>
            <a:ext cx="7289800" cy="769441"/>
          </a:xfrm>
          <a:prstGeom prst="rect">
            <a:avLst/>
          </a:prstGeom>
          <a:noFill/>
        </p:spPr>
        <p:txBody>
          <a:bodyPr wrap="square" rtlCol="0">
            <a:spAutoFit/>
          </a:bodyPr>
          <a:lstStyle/>
          <a:p>
            <a:pPr algn="dist"/>
            <a:r>
              <a:rPr lang="zh-CN" altLang="en-US" sz="44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感谢聆听</a:t>
            </a:r>
            <a:endParaRPr lang="zh-CN" altLang="en-US" sz="4400" b="1" spc="3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85E41DBA-AC0E-47EF-8073-5B292A82BDB1}"/>
              </a:ext>
            </a:extLst>
          </p:cNvPr>
          <p:cNvSpPr txBox="1"/>
          <p:nvPr/>
        </p:nvSpPr>
        <p:spPr>
          <a:xfrm>
            <a:off x="4449205" y="4388727"/>
            <a:ext cx="3293590" cy="587340"/>
          </a:xfrm>
          <a:prstGeom prst="rect">
            <a:avLst/>
          </a:prstGeom>
          <a:noFill/>
        </p:spPr>
        <p:txBody>
          <a:bodyPr wrap="square" rtlCol="0">
            <a:spAutoFit/>
          </a:bodyPr>
          <a:lstStyle/>
          <a:p>
            <a:pPr lvl="0" algn="ctr" defTabSz="913765">
              <a:lnSpc>
                <a:spcPct val="150000"/>
              </a:lnSpc>
              <a:defRPr/>
            </a:pPr>
            <a:r>
              <a:rPr lang="en-US" altLang="zh-CN"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月</a:t>
            </a:r>
            <a:endParaRPr lang="zh-CN" altLang="en-US" sz="24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5081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研究背景</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7" name="文本框 6">
            <a:extLst>
              <a:ext uri="{FF2B5EF4-FFF2-40B4-BE49-F238E27FC236}">
                <a16:creationId xmlns:a16="http://schemas.microsoft.com/office/drawing/2014/main" id="{7DFAE04A-6796-450D-BC85-1032A25C0FBD}"/>
              </a:ext>
            </a:extLst>
          </p:cNvPr>
          <p:cNvSpPr txBox="1"/>
          <p:nvPr/>
        </p:nvSpPr>
        <p:spPr>
          <a:xfrm>
            <a:off x="253499" y="1229320"/>
            <a:ext cx="4771209" cy="461665"/>
          </a:xfrm>
          <a:prstGeom prst="rect">
            <a:avLst/>
          </a:prstGeom>
          <a:noFill/>
        </p:spPr>
        <p:txBody>
          <a:bodyPr wrap="square" rtlCol="0">
            <a:spAutoFit/>
          </a:bodyPr>
          <a:lstStyle/>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故障诊断</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2792B391-8349-49CB-963A-333C54F721BD}"/>
              </a:ext>
            </a:extLst>
          </p:cNvPr>
          <p:cNvSpPr/>
          <p:nvPr/>
        </p:nvSpPr>
        <p:spPr>
          <a:xfrm>
            <a:off x="822936" y="1943488"/>
            <a:ext cx="10449059" cy="1631216"/>
          </a:xfrm>
          <a:prstGeom prst="rect">
            <a:avLst/>
          </a:prstGeom>
        </p:spPr>
        <p:txBody>
          <a:bodyPr wrap="square">
            <a:spAutoFit/>
          </a:bodyPr>
          <a:lstStyle/>
          <a:p>
            <a:pPr indent="304800" algn="just">
              <a:lnSpc>
                <a:spcPts val="2400"/>
              </a:lnSpc>
            </a:pP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以故障为研究对象是新一代系统可靠性理论研究的重要特色</a:t>
            </a:r>
            <a:r>
              <a:rPr lang="en-US"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也是过程系统自动化技术从实验室走向工程的重要一环。最近二十多年来</a:t>
            </a:r>
            <a:r>
              <a:rPr lang="en-US"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以</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故障检测</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故障定位</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故障分离</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故障辨识</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故障模式识别</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故障决策和容错处理</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为主要内容的故障诊断与处理技术</a:t>
            </a:r>
            <a:r>
              <a:rPr lang="en-US"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已成为机械设备维护、控制系统系统可靠性研究、复杂系统系统自动化、复杂过程的异变分析、工程监控和容错信号处理等领域重点关注和广泛研究的问题。</a:t>
            </a:r>
            <a:endParaRPr lang="zh-CN" altLang="zh-CN" sz="16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386" name="Picture 2" descr="故障诊断技术学科发展">
            <a:extLst>
              <a:ext uri="{FF2B5EF4-FFF2-40B4-BE49-F238E27FC236}">
                <a16:creationId xmlns:a16="http://schemas.microsoft.com/office/drawing/2014/main" id="{0E12C93D-CF7D-4512-B791-EF9734F21C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7969" y="3901173"/>
            <a:ext cx="6776061" cy="248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研究背景</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7" name="文本框 6">
            <a:extLst>
              <a:ext uri="{FF2B5EF4-FFF2-40B4-BE49-F238E27FC236}">
                <a16:creationId xmlns:a16="http://schemas.microsoft.com/office/drawing/2014/main" id="{7DFAE04A-6796-450D-BC85-1032A25C0FBD}"/>
              </a:ext>
            </a:extLst>
          </p:cNvPr>
          <p:cNvSpPr txBox="1"/>
          <p:nvPr/>
        </p:nvSpPr>
        <p:spPr>
          <a:xfrm>
            <a:off x="253499" y="1229320"/>
            <a:ext cx="4771209" cy="461665"/>
          </a:xfrm>
          <a:prstGeom prst="rect">
            <a:avLst/>
          </a:prstGeom>
          <a:noFill/>
        </p:spPr>
        <p:txBody>
          <a:bodyPr wrap="square" rtlCol="0">
            <a:spAutoFit/>
          </a:bodyPr>
          <a:lstStyle/>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故障诊断的目的</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951E0337-665E-4DC6-BC6A-5B90C46B98F4}"/>
              </a:ext>
            </a:extLst>
          </p:cNvPr>
          <p:cNvSpPr/>
          <p:nvPr/>
        </p:nvSpPr>
        <p:spPr>
          <a:xfrm>
            <a:off x="631349" y="1951672"/>
            <a:ext cx="10929299" cy="1477328"/>
          </a:xfrm>
          <a:prstGeom prst="rect">
            <a:avLst/>
          </a:prstGeom>
        </p:spPr>
        <p:txBody>
          <a:bodyPr wrap="square">
            <a:spAutoFit/>
          </a:bodyPr>
          <a:lstStyle/>
          <a:p>
            <a:pPr marL="285750" indent="-285750">
              <a:spcBef>
                <a:spcPts val="12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及时、正确、有效地对设备的各种异常或故障状态作出诊断</a:t>
            </a:r>
            <a:r>
              <a:rPr lang="en-US" altLang="zh-CN"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4D4D4D"/>
                </a:solidFill>
                <a:latin typeface="微软雅黑" panose="020B0503020204020204" pitchFamily="34" charset="-122"/>
                <a:ea typeface="微软雅黑" panose="020B0503020204020204" pitchFamily="34" charset="-122"/>
              </a:rPr>
              <a:t>预防或消除故障</a:t>
            </a:r>
            <a:r>
              <a:rPr lang="en-US" altLang="zh-CN"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4D4D4D"/>
                </a:solidFill>
                <a:latin typeface="微软雅黑" panose="020B0503020204020204" pitchFamily="34" charset="-122"/>
                <a:ea typeface="微软雅黑" panose="020B0503020204020204" pitchFamily="34" charset="-122"/>
              </a:rPr>
              <a:t>同时对设备的运行维护进行必要的指导，</a:t>
            </a:r>
            <a:r>
              <a:rPr lang="zh-CN" altLang="en-US" sz="2000" b="1" dirty="0">
                <a:solidFill>
                  <a:srgbClr val="F84F42"/>
                </a:solidFill>
                <a:latin typeface="微软雅黑" panose="020B0503020204020204" pitchFamily="34" charset="-122"/>
                <a:ea typeface="微软雅黑" panose="020B0503020204020204" pitchFamily="34" charset="-122"/>
              </a:rPr>
              <a:t>确保可靠性、安全性和有效性</a:t>
            </a:r>
            <a:endParaRPr lang="en-US" altLang="zh-CN" sz="2000" b="1" dirty="0">
              <a:solidFill>
                <a:srgbClr val="F84F42"/>
              </a:solidFill>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sz="2000" b="1" dirty="0">
                <a:solidFill>
                  <a:srgbClr val="4D4D4D"/>
                </a:solidFill>
                <a:latin typeface="微软雅黑" panose="020B0503020204020204" pitchFamily="34" charset="-122"/>
                <a:ea typeface="微软雅黑" panose="020B0503020204020204" pitchFamily="34" charset="-122"/>
              </a:rPr>
              <a:t>制定合理的监测维修制度</a:t>
            </a:r>
            <a:r>
              <a:rPr lang="en-US" altLang="zh-CN"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4D4D4D"/>
                </a:solidFill>
                <a:latin typeface="微软雅黑" panose="020B0503020204020204" pitchFamily="34" charset="-122"/>
                <a:ea typeface="微软雅黑" panose="020B0503020204020204" pitchFamily="34" charset="-122"/>
              </a:rPr>
              <a:t>保证设备发挥最大设计能力</a:t>
            </a:r>
            <a:r>
              <a:rPr lang="en-US" altLang="zh-CN"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4D4D4D"/>
                </a:solidFill>
                <a:latin typeface="微软雅黑" panose="020B0503020204020204" pitchFamily="34" charset="-122"/>
                <a:ea typeface="微软雅黑" panose="020B0503020204020204" pitchFamily="34" charset="-122"/>
              </a:rPr>
              <a:t>同时在允许的条件下充分挖掘设备潜力</a:t>
            </a:r>
            <a:r>
              <a:rPr lang="en-US" altLang="zh-CN" sz="2000" b="1" dirty="0">
                <a:solidFill>
                  <a:srgbClr val="4D4D4D"/>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延长其服役期及使用寿命，降低设备全寿命周期费用</a:t>
            </a:r>
            <a:endParaRPr lang="en-US" altLang="zh-CN" sz="2000" b="1" dirty="0">
              <a:solidFill>
                <a:srgbClr val="F84F42"/>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CE25FFB-8C39-4123-8C9E-78EC91D8B170}"/>
              </a:ext>
            </a:extLst>
          </p:cNvPr>
          <p:cNvPicPr>
            <a:picLocks noChangeAspect="1"/>
          </p:cNvPicPr>
          <p:nvPr/>
        </p:nvPicPr>
        <p:blipFill>
          <a:blip r:embed="rId6"/>
          <a:stretch>
            <a:fillRect/>
          </a:stretch>
        </p:blipFill>
        <p:spPr>
          <a:xfrm>
            <a:off x="6231534" y="4114239"/>
            <a:ext cx="3606359" cy="2036349"/>
          </a:xfrm>
          <a:prstGeom prst="rect">
            <a:avLst/>
          </a:prstGeom>
        </p:spPr>
      </p:pic>
      <p:pic>
        <p:nvPicPr>
          <p:cNvPr id="18436" name="Picture 4">
            <a:extLst>
              <a:ext uri="{FF2B5EF4-FFF2-40B4-BE49-F238E27FC236}">
                <a16:creationId xmlns:a16="http://schemas.microsoft.com/office/drawing/2014/main" id="{C16BD880-9D9B-43C7-B047-74EE2B3A7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2692" y="3976547"/>
            <a:ext cx="3502629" cy="231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5D2015-6902-463D-BFFF-54DCD907B123}"/>
              </a:ext>
            </a:extLst>
          </p:cNvPr>
          <p:cNvSpPr/>
          <p:nvPr/>
        </p:nvSpPr>
        <p:spPr>
          <a:xfrm>
            <a:off x="678501" y="2375709"/>
            <a:ext cx="6394328" cy="637102"/>
          </a:xfrm>
          <a:prstGeom prst="rect">
            <a:avLst/>
          </a:prstGeom>
          <a:solidFill>
            <a:srgbClr val="2B7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Contents</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33" name="文本框 32">
            <a:extLst>
              <a:ext uri="{FF2B5EF4-FFF2-40B4-BE49-F238E27FC236}">
                <a16:creationId xmlns:a16="http://schemas.microsoft.com/office/drawing/2014/main" id="{673E68EF-2150-4861-8E6E-150E9D699F5C}"/>
              </a:ext>
            </a:extLst>
          </p:cNvPr>
          <p:cNvSpPr txBox="1"/>
          <p:nvPr/>
        </p:nvSpPr>
        <p:spPr>
          <a:xfrm>
            <a:off x="678501" y="1542544"/>
            <a:ext cx="4771209" cy="3698641"/>
          </a:xfrm>
          <a:prstGeom prst="rect">
            <a:avLst/>
          </a:prstGeom>
          <a:noFill/>
        </p:spPr>
        <p:txBody>
          <a:bodyPr wrap="square" rtlCol="0">
            <a:spAutoFit/>
          </a:bodyPr>
          <a:lstStyle/>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一、研究背景</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二、整体框架</a:t>
            </a:r>
            <a:endParaRPr lang="en-US" altLang="zh-CN"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项目建设总体目标</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平台总体架构</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三、主要内容</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四、系统展示</a:t>
            </a:r>
          </a:p>
        </p:txBody>
      </p:sp>
    </p:spTree>
    <p:extLst>
      <p:ext uri="{BB962C8B-B14F-4D97-AF65-F5344CB8AC3E}">
        <p14:creationId xmlns:p14="http://schemas.microsoft.com/office/powerpoint/2010/main" val="40778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整体框架</a:t>
            </a: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7" name="文本框 6">
            <a:extLst>
              <a:ext uri="{FF2B5EF4-FFF2-40B4-BE49-F238E27FC236}">
                <a16:creationId xmlns:a16="http://schemas.microsoft.com/office/drawing/2014/main" id="{7DFAE04A-6796-450D-BC85-1032A25C0FBD}"/>
              </a:ext>
            </a:extLst>
          </p:cNvPr>
          <p:cNvSpPr txBox="1"/>
          <p:nvPr/>
        </p:nvSpPr>
        <p:spPr>
          <a:xfrm>
            <a:off x="253499" y="1229320"/>
            <a:ext cx="4771209" cy="461665"/>
          </a:xfrm>
          <a:prstGeom prst="rect">
            <a:avLst/>
          </a:prstGeom>
          <a:noFill/>
        </p:spPr>
        <p:txBody>
          <a:bodyPr wrap="square" rtlCol="0">
            <a:spAutoFit/>
          </a:bodyPr>
          <a:lstStyle/>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项目建设总体目标</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2792B391-8349-49CB-963A-333C54F721BD}"/>
              </a:ext>
            </a:extLst>
          </p:cNvPr>
          <p:cNvSpPr/>
          <p:nvPr/>
        </p:nvSpPr>
        <p:spPr>
          <a:xfrm>
            <a:off x="845712" y="1689564"/>
            <a:ext cx="10449059" cy="1015663"/>
          </a:xfrm>
          <a:prstGeom prst="rect">
            <a:avLst/>
          </a:prstGeom>
        </p:spPr>
        <p:txBody>
          <a:bodyPr wrap="square">
            <a:spAutoFit/>
          </a:bodyPr>
          <a:lstStyle/>
          <a:p>
            <a:pPr indent="304800" algn="just">
              <a:lnSpc>
                <a:spcPts val="2400"/>
              </a:lnSpc>
            </a:pP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动力系统在线状态监测与故障诊断软件平台的设计和构建是一个集各种先进</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传感技术</a:t>
            </a: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计算机技术</a:t>
            </a: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信息技术</a:t>
            </a: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结构分析</a:t>
            </a: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以及</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结构状态评估理论</a:t>
            </a:r>
            <a:r>
              <a:rPr lang="zh-CN" altLang="zh-CN" sz="20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于一体的系统工程，依托自动化监测与传输技术，其建设目标如下：</a:t>
            </a:r>
            <a:endParaRPr lang="zh-CN" altLang="zh-CN" sz="16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FCF856BB-13B8-472C-8503-195326EC629F}"/>
              </a:ext>
            </a:extLst>
          </p:cNvPr>
          <p:cNvSpPr/>
          <p:nvPr/>
        </p:nvSpPr>
        <p:spPr>
          <a:xfrm>
            <a:off x="845711" y="2792350"/>
            <a:ext cx="10449059" cy="1785104"/>
          </a:xfrm>
          <a:prstGeom prst="rect">
            <a:avLst/>
          </a:prstGeom>
        </p:spPr>
        <p:txBody>
          <a:bodyPr wrap="square">
            <a:spAutoFit/>
          </a:bodyPr>
          <a:lstStyle/>
          <a:p>
            <a:pPr marL="285750" lvl="0" indent="-285750">
              <a:spcBef>
                <a:spcPts val="600"/>
              </a:spcBef>
              <a:buFont typeface="Arial" panose="020B0604020202020204" pitchFamily="34" charset="0"/>
              <a:buChar cha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通过对动力系统的实时监测，掌握动力设备的运行情况，以及动力设备的异常数据。</a:t>
            </a:r>
          </a:p>
          <a:p>
            <a:pPr marL="285750" lvl="0" indent="-285750">
              <a:spcBef>
                <a:spcPts val="600"/>
              </a:spcBef>
              <a:buFont typeface="Arial" panose="020B0604020202020204" pitchFamily="34" charset="0"/>
              <a:buChar cha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通过对监测数据的分析处理，结合动力设备的发展趋势进行监测，为动力设备的养护提供技术支持；</a:t>
            </a:r>
          </a:p>
          <a:p>
            <a:pPr marL="285750" lvl="0" indent="-285750">
              <a:spcBef>
                <a:spcPts val="600"/>
              </a:spcBef>
              <a:buFont typeface="Arial" panose="020B0604020202020204" pitchFamily="34" charset="0"/>
              <a:buChar cha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集成多种监测技术以保障监测数据的完整性、可靠性及实用性，保证整个故障诊断分析系统的有效工作。</a:t>
            </a:r>
          </a:p>
        </p:txBody>
      </p:sp>
      <p:pic>
        <p:nvPicPr>
          <p:cNvPr id="16" name="图片 15">
            <a:extLst>
              <a:ext uri="{FF2B5EF4-FFF2-40B4-BE49-F238E27FC236}">
                <a16:creationId xmlns:a16="http://schemas.microsoft.com/office/drawing/2014/main" id="{A32A9135-1881-47CE-9829-FAF4090F8414}"/>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1487154" y="4633361"/>
            <a:ext cx="2162175" cy="1228725"/>
          </a:xfrm>
          <a:prstGeom prst="rect">
            <a:avLst/>
          </a:prstGeom>
        </p:spPr>
      </p:pic>
      <p:pic>
        <p:nvPicPr>
          <p:cNvPr id="17" name="图片 16">
            <a:extLst>
              <a:ext uri="{FF2B5EF4-FFF2-40B4-BE49-F238E27FC236}">
                <a16:creationId xmlns:a16="http://schemas.microsoft.com/office/drawing/2014/main" id="{A7224384-5270-4CBB-A90B-583BA0962139}"/>
              </a:ext>
            </a:extLst>
          </p:cNvPr>
          <p:cNvPicPr>
            <a:picLocks noChangeAspect="1"/>
          </p:cNvPicPr>
          <p:nvPr/>
        </p:nvPicPr>
        <p:blipFill>
          <a:blip r:embed="rId7">
            <a:clrChange>
              <a:clrFrom>
                <a:srgbClr val="F6F6F6"/>
              </a:clrFrom>
              <a:clrTo>
                <a:srgbClr val="F6F6F6">
                  <a:alpha val="0"/>
                </a:srgbClr>
              </a:clrTo>
            </a:clrChange>
          </a:blip>
          <a:stretch>
            <a:fillRect/>
          </a:stretch>
        </p:blipFill>
        <p:spPr>
          <a:xfrm>
            <a:off x="4218204" y="4531778"/>
            <a:ext cx="2162175" cy="1349545"/>
          </a:xfrm>
          <a:prstGeom prst="rect">
            <a:avLst/>
          </a:prstGeom>
        </p:spPr>
      </p:pic>
      <p:pic>
        <p:nvPicPr>
          <p:cNvPr id="12290" name="Picture 2" descr="一个故事看懂AI神经网络工作原理_xuanyuan_fsx的专栏-CSDN博客_ai神经网络实现原理">
            <a:extLst>
              <a:ext uri="{FF2B5EF4-FFF2-40B4-BE49-F238E27FC236}">
                <a16:creationId xmlns:a16="http://schemas.microsoft.com/office/drawing/2014/main" id="{EE1C9FDE-1BF8-452F-A6D8-60456EFE9A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9254" y="4514130"/>
            <a:ext cx="1854695" cy="13848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从Microsoft Word 改用Google 文档- 文档编辑器帮助">
            <a:extLst>
              <a:ext uri="{FF2B5EF4-FFF2-40B4-BE49-F238E27FC236}">
                <a16:creationId xmlns:a16="http://schemas.microsoft.com/office/drawing/2014/main" id="{6DD32F09-20CB-472B-8B3C-6468B32B49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2824" y="4620197"/>
            <a:ext cx="1173515" cy="1173515"/>
          </a:xfrm>
          <a:prstGeom prst="rect">
            <a:avLst/>
          </a:prstGeom>
          <a:noFill/>
          <a:extLst>
            <a:ext uri="{909E8E84-426E-40DD-AFC4-6F175D3DCCD1}">
              <a14:hiddenFill xmlns:a14="http://schemas.microsoft.com/office/drawing/2010/main">
                <a:solidFill>
                  <a:srgbClr val="FFFFFF"/>
                </a:solidFill>
              </a14:hiddenFill>
            </a:ext>
          </a:extLst>
        </p:spPr>
      </p:pic>
      <p:sp>
        <p:nvSpPr>
          <p:cNvPr id="18" name="箭头: 右 17">
            <a:extLst>
              <a:ext uri="{FF2B5EF4-FFF2-40B4-BE49-F238E27FC236}">
                <a16:creationId xmlns:a16="http://schemas.microsoft.com/office/drawing/2014/main" id="{0C28D95A-411A-4A31-8C7C-BCC2FF6B58A5}"/>
              </a:ext>
            </a:extLst>
          </p:cNvPr>
          <p:cNvSpPr/>
          <p:nvPr/>
        </p:nvSpPr>
        <p:spPr>
          <a:xfrm>
            <a:off x="3713731" y="5146729"/>
            <a:ext cx="440071"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箭头: 右 22">
            <a:extLst>
              <a:ext uri="{FF2B5EF4-FFF2-40B4-BE49-F238E27FC236}">
                <a16:creationId xmlns:a16="http://schemas.microsoft.com/office/drawing/2014/main" id="{1956227E-4B57-413A-9DD7-180974FAED2E}"/>
              </a:ext>
            </a:extLst>
          </p:cNvPr>
          <p:cNvSpPr/>
          <p:nvPr/>
        </p:nvSpPr>
        <p:spPr>
          <a:xfrm>
            <a:off x="6380379" y="5121851"/>
            <a:ext cx="440071"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箭头: 右 23">
            <a:extLst>
              <a:ext uri="{FF2B5EF4-FFF2-40B4-BE49-F238E27FC236}">
                <a16:creationId xmlns:a16="http://schemas.microsoft.com/office/drawing/2014/main" id="{D817CEF8-8112-4469-A078-914B48CF1BC2}"/>
              </a:ext>
            </a:extLst>
          </p:cNvPr>
          <p:cNvSpPr/>
          <p:nvPr/>
        </p:nvSpPr>
        <p:spPr>
          <a:xfrm>
            <a:off x="8868351" y="5146729"/>
            <a:ext cx="440071"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78D490A4-E43F-4451-A5E5-8B491F430C5E}"/>
              </a:ext>
            </a:extLst>
          </p:cNvPr>
          <p:cNvSpPr/>
          <p:nvPr/>
        </p:nvSpPr>
        <p:spPr>
          <a:xfrm>
            <a:off x="1890928" y="5898969"/>
            <a:ext cx="1496350" cy="365869"/>
          </a:xfrm>
          <a:prstGeom prst="rect">
            <a:avLst/>
          </a:prstGeom>
        </p:spPr>
        <p:txBody>
          <a:bodyPr wrap="square">
            <a:spAutoFit/>
          </a:bodyPr>
          <a:lstStyle/>
          <a:p>
            <a:pPr algn="ctr">
              <a:lnSpc>
                <a:spcPts val="2400"/>
              </a:lnSpc>
            </a:pPr>
            <a:r>
              <a:rPr lang="zh-CN" altLang="en-US"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实时</a:t>
            </a:r>
            <a:r>
              <a:rPr lang="zh-CN" altLang="en-US" sz="14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监控和采集</a:t>
            </a:r>
            <a:endParaRPr lang="zh-CN" altLang="zh-CN"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2C282BC8-DCC0-42CA-ADCE-136B25636B08}"/>
              </a:ext>
            </a:extLst>
          </p:cNvPr>
          <p:cNvSpPr/>
          <p:nvPr/>
        </p:nvSpPr>
        <p:spPr>
          <a:xfrm>
            <a:off x="4551116" y="5898969"/>
            <a:ext cx="1496350" cy="365869"/>
          </a:xfrm>
          <a:prstGeom prst="rect">
            <a:avLst/>
          </a:prstGeom>
        </p:spPr>
        <p:txBody>
          <a:bodyPr wrap="square">
            <a:spAutoFit/>
          </a:bodyPr>
          <a:lstStyle/>
          <a:p>
            <a:pPr algn="ctr">
              <a:lnSpc>
                <a:spcPts val="2400"/>
              </a:lnSpc>
            </a:pPr>
            <a:r>
              <a:rPr lang="zh-CN" altLang="en-US" sz="14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数据存储</a:t>
            </a:r>
            <a:endParaRPr lang="zh-CN" altLang="zh-CN"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6B477EC2-CE68-48BD-B476-EF686E34FAF6}"/>
              </a:ext>
            </a:extLst>
          </p:cNvPr>
          <p:cNvSpPr/>
          <p:nvPr/>
        </p:nvSpPr>
        <p:spPr>
          <a:xfrm>
            <a:off x="7128426" y="5898969"/>
            <a:ext cx="1496350" cy="365869"/>
          </a:xfrm>
          <a:prstGeom prst="rect">
            <a:avLst/>
          </a:prstGeom>
        </p:spPr>
        <p:txBody>
          <a:bodyPr wrap="square">
            <a:spAutoFit/>
          </a:bodyPr>
          <a:lstStyle/>
          <a:p>
            <a:pPr algn="ctr">
              <a:lnSpc>
                <a:spcPts val="2400"/>
              </a:lnSpc>
            </a:pPr>
            <a:r>
              <a:rPr lang="zh-CN" altLang="en-US" sz="1400" b="1" kern="1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异常检测</a:t>
            </a:r>
            <a:endParaRPr lang="zh-CN" altLang="zh-CN"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D89A45E4-AB32-4F1F-A55C-063D347BAD1C}"/>
              </a:ext>
            </a:extLst>
          </p:cNvPr>
          <p:cNvSpPr/>
          <p:nvPr/>
        </p:nvSpPr>
        <p:spPr>
          <a:xfrm>
            <a:off x="9211406" y="5898969"/>
            <a:ext cx="1496350" cy="365869"/>
          </a:xfrm>
          <a:prstGeom prst="rect">
            <a:avLst/>
          </a:prstGeom>
        </p:spPr>
        <p:txBody>
          <a:bodyPr wrap="square">
            <a:spAutoFit/>
          </a:bodyPr>
          <a:lstStyle/>
          <a:p>
            <a:pPr algn="ctr">
              <a:lnSpc>
                <a:spcPts val="2400"/>
              </a:lnSpc>
            </a:pPr>
            <a:r>
              <a:rPr lang="zh-CN" altLang="en-US"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故障诊断结果</a:t>
            </a:r>
            <a:endParaRPr lang="zh-CN" altLang="zh-CN" sz="1400" b="1" kern="1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12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整体框架</a:t>
            </a: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7" name="文本框 6">
            <a:extLst>
              <a:ext uri="{FF2B5EF4-FFF2-40B4-BE49-F238E27FC236}">
                <a16:creationId xmlns:a16="http://schemas.microsoft.com/office/drawing/2014/main" id="{7DFAE04A-6796-450D-BC85-1032A25C0FBD}"/>
              </a:ext>
            </a:extLst>
          </p:cNvPr>
          <p:cNvSpPr txBox="1"/>
          <p:nvPr/>
        </p:nvSpPr>
        <p:spPr>
          <a:xfrm>
            <a:off x="253499" y="1229320"/>
            <a:ext cx="4771209" cy="461665"/>
          </a:xfrm>
          <a:prstGeom prst="rect">
            <a:avLst/>
          </a:prstGeom>
          <a:noFill/>
        </p:spPr>
        <p:txBody>
          <a:bodyPr wrap="square" rtlCol="0">
            <a:spAutoFit/>
          </a:bodyPr>
          <a:lstStyle/>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平台总体架构图</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00439A89-C401-4963-A0CB-E1FF36F8561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942178" y="1140971"/>
            <a:ext cx="6996323" cy="5435550"/>
          </a:xfrm>
          <a:prstGeom prst="rect">
            <a:avLst/>
          </a:prstGeom>
          <a:noFill/>
          <a:ln>
            <a:noFill/>
          </a:ln>
        </p:spPr>
      </p:pic>
      <p:sp>
        <p:nvSpPr>
          <p:cNvPr id="32" name="矩形 31">
            <a:extLst>
              <a:ext uri="{FF2B5EF4-FFF2-40B4-BE49-F238E27FC236}">
                <a16:creationId xmlns:a16="http://schemas.microsoft.com/office/drawing/2014/main" id="{AF37FC1C-317E-4D3D-A5C1-30A1A33BDAEC}"/>
              </a:ext>
            </a:extLst>
          </p:cNvPr>
          <p:cNvSpPr/>
          <p:nvPr/>
        </p:nvSpPr>
        <p:spPr>
          <a:xfrm>
            <a:off x="564088" y="2158878"/>
            <a:ext cx="4150029" cy="2323713"/>
          </a:xfrm>
          <a:prstGeom prst="rect">
            <a:avLst/>
          </a:prstGeom>
        </p:spPr>
        <p:txBody>
          <a:bodyPr wrap="square">
            <a:spAutoFit/>
          </a:bodyPr>
          <a:lstStyle/>
          <a:p>
            <a:pPr lvl="0">
              <a:spcBef>
                <a:spcPts val="600"/>
              </a:spcBef>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动力系统在线状态监测与故障诊断平台主要由</a:t>
            </a:r>
            <a:r>
              <a:rPr lang="zh-CN" altLang="en-US" sz="2000" b="1" dirty="0">
                <a:solidFill>
                  <a:srgbClr val="F84F42"/>
                </a:solidFill>
                <a:latin typeface="微软雅黑" panose="020B0503020204020204" pitchFamily="34" charset="-122"/>
                <a:ea typeface="微软雅黑" panose="020B0503020204020204" pitchFamily="34" charset="-122"/>
              </a:rPr>
              <a:t>数据采集与实时监测系统</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数据处理与存储系统</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b="1" dirty="0">
                <a:solidFill>
                  <a:srgbClr val="F84F42"/>
                </a:solidFill>
                <a:latin typeface="微软雅黑" panose="020B0503020204020204" pitchFamily="34" charset="-122"/>
                <a:ea typeface="微软雅黑" panose="020B0503020204020204" pitchFamily="34" charset="-122"/>
              </a:rPr>
              <a:t>异常检测与故障诊断系统</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及</a:t>
            </a:r>
            <a:r>
              <a:rPr lang="zh-CN" altLang="en-US" sz="2000" b="1" dirty="0">
                <a:solidFill>
                  <a:srgbClr val="F84F42"/>
                </a:solidFill>
                <a:latin typeface="微软雅黑" panose="020B0503020204020204" pitchFamily="34" charset="-122"/>
                <a:ea typeface="微软雅黑" panose="020B0503020204020204" pitchFamily="34" charset="-122"/>
              </a:rPr>
              <a:t>三维可视化管理系</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统组成。</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spcBef>
                <a:spcPts val="600"/>
              </a:spcBef>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其中每个系统又包含多个子系统以实现其对应的功能。</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76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5D2015-6902-463D-BFFF-54DCD907B123}"/>
              </a:ext>
            </a:extLst>
          </p:cNvPr>
          <p:cNvSpPr/>
          <p:nvPr/>
        </p:nvSpPr>
        <p:spPr>
          <a:xfrm>
            <a:off x="678501" y="3110449"/>
            <a:ext cx="6394328" cy="637102"/>
          </a:xfrm>
          <a:prstGeom prst="rect">
            <a:avLst/>
          </a:prstGeom>
          <a:solidFill>
            <a:srgbClr val="2B7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Contents</a:t>
            </a:r>
            <a:endParaRPr kumimoji="0" lang="zh-CN" altLang="en-US" sz="36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860685" y="0"/>
            <a:ext cx="2354111" cy="1052835"/>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
        <p:nvSpPr>
          <p:cNvPr id="18" name="矩形 17"/>
          <p:cNvSpPr/>
          <p:nvPr/>
        </p:nvSpPr>
        <p:spPr>
          <a:xfrm>
            <a:off x="7324271" y="0"/>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sp>
        <p:nvSpPr>
          <p:cNvPr id="33" name="文本框 32">
            <a:extLst>
              <a:ext uri="{FF2B5EF4-FFF2-40B4-BE49-F238E27FC236}">
                <a16:creationId xmlns:a16="http://schemas.microsoft.com/office/drawing/2014/main" id="{673E68EF-2150-4861-8E6E-150E9D699F5C}"/>
              </a:ext>
            </a:extLst>
          </p:cNvPr>
          <p:cNvSpPr txBox="1"/>
          <p:nvPr/>
        </p:nvSpPr>
        <p:spPr>
          <a:xfrm>
            <a:off x="678501" y="1542544"/>
            <a:ext cx="8198799" cy="4437305"/>
          </a:xfrm>
          <a:prstGeom prst="rect">
            <a:avLst/>
          </a:prstGeom>
          <a:noFill/>
        </p:spPr>
        <p:txBody>
          <a:bodyPr wrap="square" rtlCol="0">
            <a:spAutoFit/>
          </a:bodyPr>
          <a:lstStyle/>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一、研究背景</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二、整体框架</a:t>
            </a:r>
            <a:endParaRPr lang="en-US" altLang="zh-CN"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三、主要内容</a:t>
            </a:r>
            <a:endParaRPr lang="en-US" altLang="zh-CN" sz="32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动力设备数据采集与实时监测平台</a:t>
            </a: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动力设备数据处理与存储平台</a:t>
            </a: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设备异常检测与故障诊断平台</a:t>
            </a:r>
            <a:endParaRPr lang="en-US" altLang="zh-CN"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endParaRPr>
          </a:p>
          <a:p>
            <a:pPr marL="563400" indent="-342900">
              <a:buFont typeface="Arial" panose="020B0604020202020204" pitchFamily="34" charset="0"/>
              <a:buChar char="•"/>
            </a:pPr>
            <a:r>
              <a:rPr lang="zh-CN" altLang="en-US" sz="2400" b="1" spc="3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三维可视化管理平台</a:t>
            </a:r>
          </a:p>
          <a:p>
            <a:pPr>
              <a:lnSpc>
                <a:spcPct val="150000"/>
              </a:lnSpc>
            </a:pPr>
            <a:r>
              <a:rPr lang="zh-CN" altLang="en-US" sz="3200" b="1" spc="300" dirty="0">
                <a:solidFill>
                  <a:srgbClr val="01518E"/>
                </a:solidFill>
                <a:latin typeface="微软雅黑" panose="020B0503020204020204" pitchFamily="34" charset="-122"/>
                <a:ea typeface="微软雅黑" panose="020B0503020204020204" pitchFamily="34" charset="-122"/>
                <a:cs typeface="Times New Roman" panose="02020603050405020304" pitchFamily="18" charset="0"/>
              </a:rPr>
              <a:t>四、系统展示</a:t>
            </a:r>
          </a:p>
        </p:txBody>
      </p:sp>
    </p:spTree>
    <p:extLst>
      <p:ext uri="{BB962C8B-B14F-4D97-AF65-F5344CB8AC3E}">
        <p14:creationId xmlns:p14="http://schemas.microsoft.com/office/powerpoint/2010/main" val="32380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45" y="0"/>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lvl="0" algn="ctr" defTabSz="342265">
              <a:defRPr/>
            </a:pPr>
            <a:r>
              <a:rPr lang="zh-CN" altLang="en-US" sz="3600" b="1" spc="3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主要内容</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1911" y="106156"/>
            <a:ext cx="982617" cy="86105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501" y="176485"/>
            <a:ext cx="808653" cy="720399"/>
          </a:xfrm>
          <a:prstGeom prst="rect">
            <a:avLst/>
          </a:prstGeom>
        </p:spPr>
      </p:pic>
      <p:sp>
        <p:nvSpPr>
          <p:cNvPr id="3" name="矩形 2">
            <a:extLst>
              <a:ext uri="{FF2B5EF4-FFF2-40B4-BE49-F238E27FC236}">
                <a16:creationId xmlns:a16="http://schemas.microsoft.com/office/drawing/2014/main" id="{B9412E2A-451F-4D9D-8474-57BB9401C014}"/>
              </a:ext>
            </a:extLst>
          </p:cNvPr>
          <p:cNvSpPr/>
          <p:nvPr/>
        </p:nvSpPr>
        <p:spPr>
          <a:xfrm>
            <a:off x="369583" y="1467517"/>
            <a:ext cx="5455340" cy="461665"/>
          </a:xfrm>
          <a:prstGeom prst="rect">
            <a:avLst/>
          </a:prstGeom>
        </p:spPr>
        <p:txBody>
          <a:bodyPr wrap="none">
            <a:spAutoFit/>
          </a:bodyPr>
          <a:lstStyle/>
          <a:p>
            <a:pPr marL="342900" indent="-342900">
              <a:buFont typeface="Arial" panose="020B0604020202020204" pitchFamily="34" charset="0"/>
              <a:buChar char="•"/>
            </a:pPr>
            <a:r>
              <a:rPr lang="zh-CN" altLang="zh-CN"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动力设备数据采集与实时监测</a:t>
            </a:r>
            <a:r>
              <a:rPr lang="zh-CN" altLang="en-US" sz="2400" b="1"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子系统</a:t>
            </a:r>
            <a:endParaRPr lang="zh-CN" altLang="en-US" sz="2400" b="1" dirty="0">
              <a:solidFill>
                <a:srgbClr val="2B71B8"/>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A23766F-DD89-4AD0-8ADF-3E0757E45D97}"/>
              </a:ext>
            </a:extLst>
          </p:cNvPr>
          <p:cNvSpPr/>
          <p:nvPr/>
        </p:nvSpPr>
        <p:spPr>
          <a:xfrm>
            <a:off x="560083" y="2172742"/>
            <a:ext cx="6431267" cy="3462294"/>
          </a:xfrm>
          <a:prstGeom prst="rect">
            <a:avLst/>
          </a:prstGeom>
        </p:spPr>
        <p:txBody>
          <a:bodyPr wrap="square">
            <a:spAutoFit/>
          </a:bodyPr>
          <a:lstStyle/>
          <a:p>
            <a:pPr marL="285750" indent="-285750" algn="just">
              <a:lnSpc>
                <a:spcPts val="2200"/>
              </a:lnSpc>
              <a:buFont typeface="Arial" panose="020B0604020202020204" pitchFamily="34" charset="0"/>
              <a:buChar char="•"/>
            </a:pPr>
            <a:r>
              <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整个系统的</a:t>
            </a:r>
            <a:r>
              <a:rPr lang="zh-CN"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rPr>
              <a:t>“数据信息心脏”</a:t>
            </a:r>
            <a:endParaRPr lang="en-US" altLang="zh-CN" sz="2000" b="1" kern="100" dirty="0">
              <a:solidFill>
                <a:srgbClr val="F84F4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200"/>
              </a:lnSpc>
              <a:buFont typeface="Arial" panose="020B0604020202020204" pitchFamily="34" charset="0"/>
              <a:buChar char="•"/>
            </a:pPr>
            <a:r>
              <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动力设备检测平台的核心，为动力设备的异常检测和故障诊断提供数据支持</a:t>
            </a:r>
            <a:endPar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200"/>
              </a:lnSpc>
              <a:buFont typeface="Arial" panose="020B0604020202020204" pitchFamily="34" charset="0"/>
              <a:buChar char="•"/>
            </a:pPr>
            <a:r>
              <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由传感器采集数据的分析处理和持久化存储两部分组成，</a:t>
            </a:r>
            <a:endPar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marL="792000" indent="-285750" algn="just">
              <a:lnSpc>
                <a:spcPts val="2200"/>
              </a:lnSpc>
              <a:buFont typeface="Arial" panose="020B0604020202020204" pitchFamily="34" charset="0"/>
              <a:buChar char="•"/>
            </a:pPr>
            <a:r>
              <a:rPr lang="zh-CN" altLang="zh-CN" sz="2000"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传感器采集数据分析处理</a:t>
            </a:r>
            <a:r>
              <a:rPr lang="zh-CN" altLang="en-US" sz="2000"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实现传感器监测数据的预处理、二次处理以及后处理，且具备数据转换的功能，能为其他子系统提供各种格式的数据接口；</a:t>
            </a:r>
            <a:endParaRPr lang="en-US"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endParaRPr>
          </a:p>
          <a:p>
            <a:pPr marL="792000" indent="-285750" algn="just">
              <a:lnSpc>
                <a:spcPts val="2200"/>
              </a:lnSpc>
              <a:buFont typeface="Arial" panose="020B0604020202020204" pitchFamily="34" charset="0"/>
              <a:buChar char="•"/>
            </a:pPr>
            <a:r>
              <a:rPr lang="zh-CN" altLang="zh-CN" sz="2000"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传感器采集数据的持久化存储</a:t>
            </a:r>
            <a:r>
              <a:rPr lang="zh-CN" altLang="en-US" sz="2000" b="1" kern="100" dirty="0">
                <a:solidFill>
                  <a:srgbClr val="2B71B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kern="100" dirty="0">
                <a:solidFill>
                  <a:srgbClr val="4D4D4D"/>
                </a:solidFill>
                <a:latin typeface="微软雅黑" panose="020B0503020204020204" pitchFamily="34" charset="-122"/>
                <a:ea typeface="微软雅黑" panose="020B0503020204020204" pitchFamily="34" charset="-122"/>
                <a:cs typeface="Times New Roman" panose="02020603050405020304" pitchFamily="18" charset="0"/>
              </a:rPr>
              <a:t>实现监测数据、设备信息、检测数据等有关数据进行分布式存储与管理，且能够实现海量数据的快速检索和维护。</a:t>
            </a:r>
          </a:p>
        </p:txBody>
      </p:sp>
      <p:pic>
        <p:nvPicPr>
          <p:cNvPr id="7" name="图片 6">
            <a:extLst>
              <a:ext uri="{FF2B5EF4-FFF2-40B4-BE49-F238E27FC236}">
                <a16:creationId xmlns:a16="http://schemas.microsoft.com/office/drawing/2014/main" id="{8D3A6151-1A22-4DE2-BF45-9445AEC361AB}"/>
              </a:ext>
            </a:extLst>
          </p:cNvPr>
          <p:cNvPicPr>
            <a:picLocks noChangeAspect="1"/>
          </p:cNvPicPr>
          <p:nvPr/>
        </p:nvPicPr>
        <p:blipFill>
          <a:blip r:embed="rId6"/>
          <a:stretch>
            <a:fillRect/>
          </a:stretch>
        </p:blipFill>
        <p:spPr>
          <a:xfrm>
            <a:off x="8342168" y="1929182"/>
            <a:ext cx="2324100" cy="3762375"/>
          </a:xfrm>
          <a:prstGeom prst="rect">
            <a:avLst/>
          </a:prstGeom>
        </p:spPr>
      </p:pic>
    </p:spTree>
    <p:extLst>
      <p:ext uri="{BB962C8B-B14F-4D97-AF65-F5344CB8AC3E}">
        <p14:creationId xmlns:p14="http://schemas.microsoft.com/office/powerpoint/2010/main" val="199636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pitchFamily="34" charset="-122"/>
            <a:ea typeface="微软雅黑" panose="020B0503020204020204" pitchFamily="3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6463</TotalTime>
  <Words>1733</Words>
  <Application>Microsoft Office PowerPoint</Application>
  <PresentationFormat>宽屏</PresentationFormat>
  <Paragraphs>164</Paragraphs>
  <Slides>26</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26</vt:i4>
      </vt:variant>
    </vt:vector>
  </HeadingPairs>
  <TitlesOfParts>
    <vt:vector size="37" baseType="lpstr">
      <vt:lpstr>等线</vt:lpstr>
      <vt:lpstr>黑体</vt:lpstr>
      <vt:lpstr>华文细黑</vt:lpstr>
      <vt:lpstr>微软雅黑</vt:lpstr>
      <vt:lpstr>Arial</vt:lpstr>
      <vt:lpstr>Calibri</vt:lpstr>
      <vt:lpstr>Calibri Light</vt:lpstr>
      <vt:lpstr>Times New Roman</vt:lpstr>
      <vt:lpstr>2_Office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闫茂源</dc:creator>
  <cp:lastModifiedBy>w pz</cp:lastModifiedBy>
  <cp:revision>350</cp:revision>
  <dcterms:created xsi:type="dcterms:W3CDTF">2018-12-14T02:37:09Z</dcterms:created>
  <dcterms:modified xsi:type="dcterms:W3CDTF">2022-06-22T06:23:45Z</dcterms:modified>
</cp:coreProperties>
</file>